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2" r:id="rId8"/>
    <p:sldId id="273" r:id="rId9"/>
    <p:sldId id="276" r:id="rId10"/>
    <p:sldId id="275" r:id="rId11"/>
    <p:sldId id="277" r:id="rId12"/>
    <p:sldId id="270" r:id="rId13"/>
    <p:sldId id="271" r:id="rId14"/>
    <p:sldId id="278" r:id="rId15"/>
    <p:sldId id="280" r:id="rId16"/>
    <p:sldId id="279" r:id="rId17"/>
    <p:sldId id="264" r:id="rId18"/>
    <p:sldId id="265" r:id="rId19"/>
    <p:sldId id="267" r:id="rId20"/>
    <p:sldId id="268" r:id="rId21"/>
    <p:sldId id="266" r:id="rId22"/>
    <p:sldId id="269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1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25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0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1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5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5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8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7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76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0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166C-2FE6-41B9-8656-F43847AE53DC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C8085-F956-4013-8EFE-88F0BA31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62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Доповідь</a:t>
            </a:r>
            <a:r>
              <a:rPr lang="ru-RU" dirty="0" smtClean="0"/>
              <a:t> молодого </a:t>
            </a:r>
            <a:r>
              <a:rPr lang="ru-RU" dirty="0" err="1" smtClean="0"/>
              <a:t>вченого</a:t>
            </a:r>
            <a:r>
              <a:rPr lang="ru-RU" dirty="0" smtClean="0"/>
              <a:t> про стан науки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телекомунікацій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11865"/>
            <a:ext cx="9144000" cy="863825"/>
          </a:xfrm>
        </p:spPr>
        <p:txBody>
          <a:bodyPr/>
          <a:lstStyle/>
          <a:p>
            <a:pPr algn="r"/>
            <a:r>
              <a:rPr lang="uk-UA" dirty="0" smtClean="0"/>
              <a:t>Аспірант каф ІТМ </a:t>
            </a:r>
            <a:r>
              <a:rPr lang="uk-UA" dirty="0" err="1" smtClean="0"/>
              <a:t>Бугаєнко</a:t>
            </a:r>
            <a:r>
              <a:rPr lang="uk-UA" dirty="0" smtClean="0"/>
              <a:t> Ю.М.</a:t>
            </a:r>
            <a:br>
              <a:rPr lang="uk-UA" dirty="0" smtClean="0"/>
            </a:br>
            <a:r>
              <a:rPr lang="uk-UA" dirty="0" smtClean="0"/>
              <a:t>Наук керівник Глоба Л.С.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22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995" y="512286"/>
            <a:ext cx="5258010" cy="455332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5228958"/>
            <a:ext cx="10515600" cy="948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dirty="0" smtClean="0"/>
              <a:t>Приклад системи що використовує </a:t>
            </a:r>
            <a:r>
              <a:rPr lang="en-US" sz="2000" dirty="0" smtClean="0"/>
              <a:t>DOSM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3378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482" y="3301818"/>
            <a:ext cx="7206969" cy="2816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706" y="365125"/>
            <a:ext cx="6720108" cy="279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3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of Vehicles in Big Data Era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17735"/>
            <a:ext cx="10515600" cy="2859228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Wenchao</a:t>
            </a:r>
            <a:r>
              <a:rPr lang="en-US" i="1" dirty="0" smtClean="0"/>
              <a:t> Xu, </a:t>
            </a:r>
            <a:r>
              <a:rPr lang="en-US" i="1" dirty="0" err="1" smtClean="0"/>
              <a:t>Haibo</a:t>
            </a:r>
            <a:r>
              <a:rPr lang="en-US" i="1" dirty="0" smtClean="0"/>
              <a:t> Zhou, Member, IEEE, Nan Cheng, Member, IEEE, Feng </a:t>
            </a:r>
            <a:r>
              <a:rPr lang="en-US" i="1" dirty="0" err="1" smtClean="0"/>
              <a:t>Lyu</a:t>
            </a:r>
            <a:r>
              <a:rPr lang="en-US" i="1" dirty="0" smtClean="0"/>
              <a:t>, </a:t>
            </a:r>
            <a:r>
              <a:rPr lang="en-US" i="1" dirty="0" err="1" smtClean="0"/>
              <a:t>Weisen</a:t>
            </a:r>
            <a:r>
              <a:rPr lang="en-US" i="1" dirty="0" smtClean="0"/>
              <a:t> Shi, </a:t>
            </a:r>
            <a:r>
              <a:rPr lang="en-US" i="1" dirty="0" err="1" smtClean="0"/>
              <a:t>Jiayin</a:t>
            </a:r>
            <a:r>
              <a:rPr lang="en-US" i="1" dirty="0" smtClean="0"/>
              <a:t> Chen,</a:t>
            </a:r>
            <a:r>
              <a:rPr lang="uk-UA" i="1" dirty="0"/>
              <a:t> </a:t>
            </a:r>
            <a:r>
              <a:rPr lang="en-US" i="1" dirty="0" err="1" smtClean="0"/>
              <a:t>Xuemin</a:t>
            </a:r>
            <a:r>
              <a:rPr lang="en-US" i="1" dirty="0" smtClean="0"/>
              <a:t> (Sherman) Shen, Fellow, IEEE</a:t>
            </a:r>
            <a:endParaRPr lang="uk-UA" i="1" dirty="0" smtClean="0"/>
          </a:p>
          <a:p>
            <a:pPr marL="0" indent="0">
              <a:buNone/>
            </a:pPr>
            <a:endParaRPr lang="uk-UA" i="1" dirty="0"/>
          </a:p>
          <a:p>
            <a:pPr marL="0" indent="0" algn="r">
              <a:buNone/>
            </a:pPr>
            <a:r>
              <a:rPr lang="en-US" sz="2000" i="1" dirty="0" smtClean="0"/>
              <a:t>IEEE/CAA JOURNAL OF AUTOMATICA SINICA, </a:t>
            </a:r>
            <a:r>
              <a:rPr lang="en-US" sz="2000" dirty="0" smtClean="0"/>
              <a:t>VOL. 12, NO. 1, JANUARY 2019</a:t>
            </a:r>
            <a:endParaRPr lang="ru-RU" sz="2000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8905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цій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статті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розглянуто</a:t>
            </a:r>
            <a:r>
              <a:rPr lang="ru-RU" sz="2000" dirty="0" smtClean="0"/>
              <a:t> </a:t>
            </a:r>
            <a:r>
              <a:rPr lang="en-US" sz="2000" dirty="0" err="1" smtClean="0"/>
              <a:t>IoV</a:t>
            </a:r>
            <a:r>
              <a:rPr lang="en-US" sz="2000" dirty="0" smtClean="0"/>
              <a:t> </a:t>
            </a:r>
            <a:r>
              <a:rPr lang="ru-RU" sz="2000" dirty="0" smtClean="0"/>
              <a:t>в </a:t>
            </a:r>
            <a:r>
              <a:rPr lang="ru-RU" sz="2000" dirty="0" err="1" smtClean="0"/>
              <a:t>епоху</a:t>
            </a:r>
            <a:r>
              <a:rPr lang="ru-RU" sz="2000" dirty="0" smtClean="0"/>
              <a:t> великих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, і </a:t>
            </a:r>
            <a:r>
              <a:rPr lang="ru-RU" sz="2000" dirty="0" err="1" smtClean="0"/>
              <a:t>досліджується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зв'язок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en-US" sz="2000" dirty="0" err="1" smtClean="0"/>
              <a:t>IoV</a:t>
            </a:r>
            <a:r>
              <a:rPr lang="en-US" sz="2000" dirty="0" smtClean="0"/>
              <a:t> </a:t>
            </a:r>
            <a:r>
              <a:rPr lang="ru-RU" sz="2000" dirty="0" smtClean="0"/>
              <a:t>і великим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. </a:t>
            </a:r>
            <a:r>
              <a:rPr lang="ru-RU" sz="2000" dirty="0" err="1" smtClean="0"/>
              <a:t>Описані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en-US" sz="2000" dirty="0" err="1" smtClean="0"/>
              <a:t>IoV</a:t>
            </a:r>
            <a:r>
              <a:rPr lang="en-US" sz="2000" dirty="0" smtClean="0"/>
              <a:t> </a:t>
            </a:r>
            <a:r>
              <a:rPr lang="uk-UA" sz="2000" dirty="0" smtClean="0"/>
              <a:t>та його відмінності від сенсорних </a:t>
            </a:r>
            <a:r>
              <a:rPr lang="uk-UA" sz="2000" dirty="0" err="1" smtClean="0"/>
              <a:t>меред</a:t>
            </a:r>
            <a:r>
              <a:rPr lang="uk-UA" sz="2000" dirty="0" smtClean="0"/>
              <a:t> та </a:t>
            </a:r>
            <a:r>
              <a:rPr lang="en-US" sz="2000" dirty="0" smtClean="0"/>
              <a:t>Io</a:t>
            </a:r>
            <a:r>
              <a:rPr lang="uk-UA" sz="2000" dirty="0" smtClean="0"/>
              <a:t>Т </a:t>
            </a:r>
            <a:r>
              <a:rPr lang="uk-UA" sz="2000" dirty="0" err="1" smtClean="0"/>
              <a:t>вцілому</a:t>
            </a:r>
            <a:r>
              <a:rPr lang="uk-UA" sz="2000" dirty="0" smtClean="0"/>
              <a:t>. </a:t>
            </a:r>
          </a:p>
          <a:p>
            <a:r>
              <a:rPr lang="uk-UA" sz="2000" dirty="0" smtClean="0"/>
              <a:t>Також в статті розглядаються можливі напрями розвитку </a:t>
            </a:r>
            <a:r>
              <a:rPr lang="en-US" sz="2000" dirty="0" err="1" smtClean="0"/>
              <a:t>IoV</a:t>
            </a:r>
            <a:r>
              <a:rPr lang="uk-UA" sz="2000" dirty="0" smtClean="0"/>
              <a:t> , необхідні ресурси і перешкоди в розвитку кожного з напрямків.</a:t>
            </a:r>
          </a:p>
        </p:txBody>
      </p:sp>
    </p:spTree>
    <p:extLst>
      <p:ext uri="{BB962C8B-B14F-4D97-AF65-F5344CB8AC3E}">
        <p14:creationId xmlns:p14="http://schemas.microsoft.com/office/powerpoint/2010/main" val="2178471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2135" y="1096127"/>
            <a:ext cx="6558258" cy="381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411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великих </a:t>
            </a:r>
            <a:r>
              <a:rPr lang="ru-RU" dirty="0" err="1" smtClean="0"/>
              <a:t>даних</a:t>
            </a:r>
            <a:r>
              <a:rPr lang="ru-RU" dirty="0" smtClean="0"/>
              <a:t> в </a:t>
            </a:r>
            <a:r>
              <a:rPr lang="en-US" dirty="0" err="1" smtClean="0"/>
              <a:t>IoV</a:t>
            </a:r>
            <a:r>
              <a:rPr lang="en-US" dirty="0" smtClean="0"/>
              <a:t> :</a:t>
            </a:r>
            <a:endParaRPr lang="uk-UA" dirty="0" smtClean="0"/>
          </a:p>
          <a:p>
            <a:r>
              <a:rPr lang="uk-UA" dirty="0" err="1" smtClean="0"/>
              <a:t>Динамічно</a:t>
            </a:r>
            <a:r>
              <a:rPr lang="uk-UA" dirty="0" smtClean="0"/>
              <a:t> змінні умови в середовищі передачі – динамічна змінна навколишнє середовище (різні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, тунелі і </a:t>
            </a:r>
            <a:r>
              <a:rPr lang="uk-UA" dirty="0" err="1" smtClean="0"/>
              <a:t>тд</a:t>
            </a:r>
            <a:r>
              <a:rPr lang="uk-UA" dirty="0" smtClean="0"/>
              <a:t>)</a:t>
            </a:r>
          </a:p>
          <a:p>
            <a:r>
              <a:rPr lang="uk-UA" dirty="0" smtClean="0"/>
              <a:t>Проблема частотного ресурсу – в різних країнах можуть бути зарезервовані для використання різні частоти</a:t>
            </a:r>
          </a:p>
          <a:p>
            <a:r>
              <a:rPr lang="uk-UA" dirty="0" smtClean="0"/>
              <a:t>Необхідність в високій мобільності</a:t>
            </a:r>
          </a:p>
          <a:p>
            <a:r>
              <a:rPr lang="uk-UA" dirty="0" smtClean="0"/>
              <a:t>Динамічний потік автомобілів (його щільність)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681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59901"/>
            <a:ext cx="10515600" cy="23170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17" y="2120114"/>
            <a:ext cx="10183965" cy="2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1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Efficient Clustering Protocols for</a:t>
            </a:r>
            <a:br>
              <a:rPr lang="en-US" dirty="0" smtClean="0"/>
            </a:br>
            <a:r>
              <a:rPr lang="en-US" dirty="0" smtClean="0"/>
              <a:t>Homogeneous Wireless Sensor Network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1953"/>
            <a:ext cx="10515600" cy="38950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Mohamed </a:t>
            </a:r>
            <a:r>
              <a:rPr lang="en-US" i="1" dirty="0" err="1" smtClean="0"/>
              <a:t>Saad</a:t>
            </a:r>
            <a:r>
              <a:rPr lang="en-US" i="1" dirty="0" smtClean="0"/>
              <a:t> AZIZI and </a:t>
            </a:r>
            <a:r>
              <a:rPr lang="en-US" i="1" dirty="0" err="1" smtClean="0"/>
              <a:t>Moulay</a:t>
            </a:r>
            <a:r>
              <a:rPr lang="en-US" i="1" dirty="0" smtClean="0"/>
              <a:t> </a:t>
            </a:r>
            <a:r>
              <a:rPr lang="en-US" i="1" dirty="0" err="1" smtClean="0"/>
              <a:t>Lahcen</a:t>
            </a:r>
            <a:r>
              <a:rPr lang="en-US" i="1" dirty="0" smtClean="0"/>
              <a:t> HASNAOUI</a:t>
            </a:r>
          </a:p>
          <a:p>
            <a:pPr marL="0" indent="0">
              <a:buNone/>
            </a:pPr>
            <a:r>
              <a:rPr lang="en-US" i="1" dirty="0" smtClean="0"/>
              <a:t>Research Team: ISIC ESTM, LMMI Laboratory,</a:t>
            </a:r>
          </a:p>
          <a:p>
            <a:pPr marL="0" indent="0">
              <a:buNone/>
            </a:pPr>
            <a:r>
              <a:rPr lang="en-US" i="1" dirty="0" smtClean="0"/>
              <a:t>ENSAM </a:t>
            </a:r>
            <a:r>
              <a:rPr lang="en-US" i="1" dirty="0" err="1" smtClean="0"/>
              <a:t>Moulay</a:t>
            </a:r>
            <a:r>
              <a:rPr lang="en-US" i="1" dirty="0" smtClean="0"/>
              <a:t>-Ismail University Meknes, Morocco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International Journal of Computer Science and Information Security (IJCSIS),</a:t>
            </a:r>
          </a:p>
          <a:p>
            <a:pPr marL="0" indent="0" algn="r">
              <a:buNone/>
            </a:pPr>
            <a:r>
              <a:rPr lang="en-US" dirty="0" smtClean="0"/>
              <a:t>Vol. 17, No. 2, February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815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507"/>
            <a:ext cx="10515600" cy="473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Однією із важливих проблем у розвитку </a:t>
            </a:r>
            <a:r>
              <a:rPr lang="en-US" sz="2000" dirty="0" smtClean="0"/>
              <a:t>WSN</a:t>
            </a:r>
            <a:r>
              <a:rPr lang="uk-UA" sz="2000" dirty="0" smtClean="0"/>
              <a:t> є енергоефективність.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У </a:t>
            </a:r>
            <a:r>
              <a:rPr lang="ru-RU" sz="2000" dirty="0" err="1" smtClean="0"/>
              <a:t>роботі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запропоновано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покращений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енергоефективний</a:t>
            </a:r>
            <a:r>
              <a:rPr lang="ru-RU" sz="2000" dirty="0" smtClean="0"/>
              <a:t> протокол </a:t>
            </a:r>
            <a:r>
              <a:rPr lang="ru-RU" sz="2000" dirty="0" err="1" smtClean="0"/>
              <a:t>маршрутизації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однорідної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бездротової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сенсорної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мережі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У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протокол </a:t>
            </a:r>
            <a:r>
              <a:rPr lang="en-US" sz="2000" dirty="0" smtClean="0"/>
              <a:t>Z-LEACH,</a:t>
            </a:r>
            <a:r>
              <a:rPr lang="uk-UA" sz="2000" dirty="0" smtClean="0"/>
              <a:t> що є модифікованою версією звичайного </a:t>
            </a:r>
            <a:r>
              <a:rPr lang="en-US" sz="2000" dirty="0" smtClean="0"/>
              <a:t>LEACH</a:t>
            </a:r>
            <a:r>
              <a:rPr lang="uk-UA" sz="2000" dirty="0" smtClean="0"/>
              <a:t>,</a:t>
            </a:r>
            <a:r>
              <a:rPr lang="en-US" sz="2000" dirty="0" smtClean="0"/>
              <a:t> </a:t>
            </a:r>
            <a:r>
              <a:rPr lang="ru-RU" sz="2000" dirty="0" err="1" smtClean="0"/>
              <a:t>заснований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поділі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умовні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зони</a:t>
            </a:r>
            <a:r>
              <a:rPr lang="ru-RU" sz="2000" dirty="0" smtClean="0"/>
              <a:t>, </a:t>
            </a:r>
            <a:r>
              <a:rPr lang="uk-UA" sz="2000" dirty="0" smtClean="0"/>
              <a:t>які можна назвати додатковим рівнем врахованим при </a:t>
            </a:r>
            <a:r>
              <a:rPr lang="uk-UA" sz="2000" dirty="0" err="1" smtClean="0"/>
              <a:t>кластеризації</a:t>
            </a:r>
            <a:r>
              <a:rPr lang="uk-UA" sz="2000" dirty="0" smtClean="0"/>
              <a:t> і побудові маршруту.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автори</a:t>
            </a:r>
            <a:r>
              <a:rPr lang="ru-RU" sz="2000" dirty="0" smtClean="0"/>
              <a:t> </a:t>
            </a:r>
            <a:r>
              <a:rPr lang="ru-RU" sz="2000" dirty="0" err="1" smtClean="0"/>
              <a:t>описують</a:t>
            </a:r>
            <a:r>
              <a:rPr lang="ru-RU" sz="2000" dirty="0" smtClean="0"/>
              <a:t> другу </a:t>
            </a:r>
            <a:r>
              <a:rPr lang="ru-RU" sz="2000" dirty="0" err="1" smtClean="0"/>
              <a:t>версію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даного</a:t>
            </a:r>
            <a:r>
              <a:rPr lang="ru-RU" sz="2000" dirty="0" smtClean="0"/>
              <a:t> протокола - </a:t>
            </a:r>
            <a:r>
              <a:rPr lang="en-US" sz="2000" dirty="0" smtClean="0"/>
              <a:t>EZ-LEACH</a:t>
            </a:r>
            <a:r>
              <a:rPr lang="uk-UA" sz="2000" dirty="0" smtClean="0"/>
              <a:t>, що є вдосконаленою версією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оптимальний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поріг</a:t>
            </a:r>
            <a:r>
              <a:rPr lang="ru-RU" sz="2000" dirty="0" smtClean="0"/>
              <a:t> </a:t>
            </a:r>
            <a:r>
              <a:rPr lang="ru-RU" sz="2000" dirty="0" err="1" smtClean="0"/>
              <a:t>ймовірності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вибору</a:t>
            </a:r>
            <a:r>
              <a:rPr lang="ru-RU" sz="2000" dirty="0" smtClean="0"/>
              <a:t> супер </a:t>
            </a:r>
            <a:r>
              <a:rPr lang="ru-RU" sz="2000" dirty="0" err="1" smtClean="0"/>
              <a:t>нод</a:t>
            </a:r>
            <a:r>
              <a:rPr lang="ru-RU" sz="2000" dirty="0" smtClean="0"/>
              <a:t> і </a:t>
            </a:r>
            <a:r>
              <a:rPr lang="ru-RU" sz="2000" dirty="0" err="1" smtClean="0"/>
              <a:t>нову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стратегію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кластерів</a:t>
            </a:r>
            <a:r>
              <a:rPr lang="ru-RU" sz="2000" dirty="0" smtClean="0"/>
              <a:t>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44411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396" y="5445939"/>
            <a:ext cx="8505404" cy="731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Структура </a:t>
            </a:r>
            <a:r>
              <a:rPr lang="en-US" sz="2400" dirty="0" smtClean="0"/>
              <a:t>WSN </a:t>
            </a:r>
            <a:r>
              <a:rPr lang="ru-RU" sz="2400" dirty="0" smtClean="0"/>
              <a:t>при </a:t>
            </a:r>
            <a:r>
              <a:rPr lang="ru-RU" sz="2400" dirty="0" err="1" smtClean="0"/>
              <a:t>використанн</a:t>
            </a:r>
            <a:r>
              <a:rPr lang="uk-UA" sz="2400" dirty="0" smtClean="0"/>
              <a:t>і </a:t>
            </a:r>
            <a:r>
              <a:rPr lang="en-US" sz="2400" dirty="0" smtClean="0"/>
              <a:t>LEACH</a:t>
            </a:r>
            <a:endParaRPr lang="ru-RU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892" y="211376"/>
            <a:ext cx="7372350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5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/>
              <a:t>Toward</a:t>
            </a:r>
            <a:r>
              <a:rPr lang="uk-UA" b="1" dirty="0"/>
              <a:t> </a:t>
            </a:r>
            <a:r>
              <a:rPr lang="uk-UA" b="1" dirty="0" err="1"/>
              <a:t>Cloud</a:t>
            </a:r>
            <a:r>
              <a:rPr lang="uk-UA" b="1" dirty="0"/>
              <a:t> </a:t>
            </a:r>
            <a:r>
              <a:rPr lang="uk-UA" b="1" dirty="0" err="1"/>
              <a:t>Computing</a:t>
            </a:r>
            <a:r>
              <a:rPr lang="uk-UA" b="1" dirty="0"/>
              <a:t> </a:t>
            </a:r>
            <a:r>
              <a:rPr lang="uk-UA" b="1" dirty="0" err="1"/>
              <a:t>QoS</a:t>
            </a:r>
            <a:r>
              <a:rPr lang="uk-UA" b="1" dirty="0"/>
              <a:t> </a:t>
            </a:r>
            <a:r>
              <a:rPr lang="uk-UA" b="1" dirty="0" err="1"/>
              <a:t>Architecture</a:t>
            </a:r>
            <a:r>
              <a:rPr lang="uk-UA" b="1" dirty="0"/>
              <a:t>: </a:t>
            </a:r>
            <a:r>
              <a:rPr lang="uk-UA" b="1" dirty="0" err="1"/>
              <a:t>Analysis</a:t>
            </a:r>
            <a:r>
              <a:rPr lang="uk-UA" b="1" dirty="0"/>
              <a:t> </a:t>
            </a:r>
            <a:r>
              <a:rPr lang="uk-UA" b="1" dirty="0" err="1"/>
              <a:t>of</a:t>
            </a:r>
            <a:r>
              <a:rPr lang="uk-UA" b="1" dirty="0"/>
              <a:t> </a:t>
            </a:r>
            <a:r>
              <a:rPr lang="uk-UA" b="1" dirty="0" err="1"/>
              <a:t>Cloud</a:t>
            </a:r>
            <a:r>
              <a:rPr lang="uk-UA" b="1" dirty="0"/>
              <a:t> </a:t>
            </a:r>
            <a:r>
              <a:rPr lang="uk-UA" b="1" dirty="0" err="1"/>
              <a:t>Systems</a:t>
            </a:r>
            <a:r>
              <a:rPr lang="uk-UA" b="1" dirty="0"/>
              <a:t> </a:t>
            </a:r>
            <a:r>
              <a:rPr lang="uk-UA" b="1" dirty="0" err="1"/>
              <a:t>and</a:t>
            </a:r>
            <a:r>
              <a:rPr lang="uk-UA" b="1" dirty="0"/>
              <a:t> </a:t>
            </a:r>
            <a:r>
              <a:rPr lang="uk-UA" b="1" dirty="0" err="1"/>
              <a:t>Cloud</a:t>
            </a:r>
            <a:r>
              <a:rPr lang="uk-UA" b="1" dirty="0"/>
              <a:t> </a:t>
            </a:r>
            <a:r>
              <a:rPr lang="uk-UA" b="1" dirty="0" err="1"/>
              <a:t>Services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7409"/>
            <a:ext cx="10515600" cy="3239554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M. H. </a:t>
            </a:r>
            <a:r>
              <a:rPr lang="en-US" i="1" dirty="0" err="1" smtClean="0"/>
              <a:t>Ghahramani</a:t>
            </a:r>
            <a:r>
              <a:rPr lang="en-US" i="1" dirty="0" smtClean="0"/>
              <a:t>, Member, IEEE, </a:t>
            </a:r>
            <a:r>
              <a:rPr lang="en-US" i="1" dirty="0" err="1" smtClean="0"/>
              <a:t>MengChu</a:t>
            </a:r>
            <a:r>
              <a:rPr lang="en-US" i="1" dirty="0" smtClean="0"/>
              <a:t> Zhou, Fellow, IEEE, and Chi Tin Hon, Senior Member, IEEE</a:t>
            </a:r>
            <a:endParaRPr lang="uk-UA" i="1" dirty="0" smtClean="0"/>
          </a:p>
          <a:p>
            <a:pPr marL="0" indent="0">
              <a:buNone/>
            </a:pPr>
            <a:endParaRPr lang="uk-UA" dirty="0"/>
          </a:p>
          <a:p>
            <a:pPr marL="0" indent="0" algn="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IEEE/CAA JOURNAL OF AUTOMATICA SINICA, VOL. 12, NO. 1, JANUARY 2019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52010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Головні тези:</a:t>
            </a:r>
            <a:endParaRPr lang="ru-R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Найбільш </a:t>
            </a:r>
            <a:r>
              <a:rPr lang="uk-UA" dirty="0" err="1" smtClean="0"/>
              <a:t>енергозатратними</a:t>
            </a:r>
            <a:r>
              <a:rPr lang="uk-UA" dirty="0" smtClean="0"/>
              <a:t> є передачі на великі відстані</a:t>
            </a:r>
          </a:p>
          <a:p>
            <a:r>
              <a:rPr lang="uk-UA" dirty="0" smtClean="0"/>
              <a:t>Запропонований підхід допомагає мінімізувати відстані для передачі, це підвищує енергоефективність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786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07418" y="5615873"/>
            <a:ext cx="9646381" cy="56108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Запропонованый</a:t>
            </a:r>
            <a:r>
              <a:rPr lang="ru-RU" dirty="0" smtClean="0"/>
              <a:t> протокол </a:t>
            </a:r>
            <a:r>
              <a:rPr lang="en-US" dirty="0" smtClean="0"/>
              <a:t>Z-Leach</a:t>
            </a:r>
            <a:r>
              <a:rPr lang="uk-UA" dirty="0" smtClean="0"/>
              <a:t>, з урахуванням зон</a:t>
            </a:r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126" y="478400"/>
            <a:ext cx="5576176" cy="49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3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69753"/>
            <a:ext cx="10515600" cy="16072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03" y="841025"/>
            <a:ext cx="5367785" cy="428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65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5900"/>
            <a:ext cx="10515600" cy="1325563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1337"/>
            <a:ext cx="10515600" cy="11356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21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В статті розглянуті проблеми і особливості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клауд</a:t>
            </a:r>
            <a:r>
              <a:rPr lang="uk-UA" dirty="0" smtClean="0"/>
              <a:t>і, а класифікація, технічні аспекти а також аналіз можливостей різних інструментів для оцінки </a:t>
            </a:r>
            <a:r>
              <a:rPr lang="en-US" dirty="0" err="1" smtClean="0"/>
              <a:t>QoS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Визначено </a:t>
            </a:r>
            <a:r>
              <a:rPr lang="ru-RU" dirty="0" err="1" smtClean="0"/>
              <a:t>ключову</a:t>
            </a:r>
            <a:r>
              <a:rPr lang="ru-RU" dirty="0" smtClean="0"/>
              <a:t> </a:t>
            </a:r>
            <a:r>
              <a:rPr lang="ru-RU" dirty="0"/>
              <a:t>роль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QoS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і </a:t>
            </a:r>
            <a:r>
              <a:rPr lang="ru-RU" dirty="0" err="1"/>
              <a:t>постачальників</a:t>
            </a:r>
            <a:r>
              <a:rPr lang="ru-RU" dirty="0"/>
              <a:t>. </a:t>
            </a:r>
            <a:r>
              <a:rPr lang="ru-RU" dirty="0" err="1"/>
              <a:t>В</a:t>
            </a:r>
            <a:r>
              <a:rPr lang="ru-RU" dirty="0" err="1" smtClean="0"/>
              <a:t>изначено</a:t>
            </a:r>
            <a:r>
              <a:rPr lang="ru-RU" dirty="0" smtClean="0"/>
              <a:t> </a:t>
            </a:r>
            <a:r>
              <a:rPr lang="ru-RU" dirty="0" err="1"/>
              <a:t>таксономію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хмар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глибоке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QoS</a:t>
            </a:r>
            <a:r>
              <a:rPr lang="ru-RU" dirty="0"/>
              <a:t> з 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уніфікованої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34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78459" y="365125"/>
            <a:ext cx="6021658" cy="599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5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Service </a:t>
            </a:r>
            <a:r>
              <a:rPr lang="en-US" sz="2400" dirty="0"/>
              <a:t>Level Agreement</a:t>
            </a:r>
            <a:r>
              <a:rPr lang="ru-RU" sz="2400" dirty="0"/>
              <a:t> (</a:t>
            </a:r>
            <a:r>
              <a:rPr lang="en-US" sz="2400" dirty="0"/>
              <a:t>SLA</a:t>
            </a:r>
            <a:r>
              <a:rPr lang="ru-RU" sz="2400" dirty="0"/>
              <a:t>) </a:t>
            </a:r>
            <a:r>
              <a:rPr lang="uk-UA" sz="2400" dirty="0"/>
              <a:t>– і його проблеми і механізми. Так наприклад, досі постає проблема того як користувач </a:t>
            </a:r>
            <a:r>
              <a:rPr lang="uk-UA" sz="2400" dirty="0" err="1"/>
              <a:t>клауда</a:t>
            </a:r>
            <a:r>
              <a:rPr lang="uk-UA" sz="2400" dirty="0"/>
              <a:t> може </a:t>
            </a:r>
            <a:r>
              <a:rPr lang="uk-UA" sz="2400" dirty="0" err="1"/>
              <a:t>моніторити</a:t>
            </a:r>
            <a:r>
              <a:rPr lang="uk-UA" sz="2400" dirty="0"/>
              <a:t> </a:t>
            </a:r>
            <a:r>
              <a:rPr lang="uk-UA" sz="2400" dirty="0" err="1"/>
              <a:t>перформанс</a:t>
            </a:r>
            <a:r>
              <a:rPr lang="uk-UA" sz="2400" dirty="0"/>
              <a:t> і свої ресурси щоб </a:t>
            </a:r>
            <a:r>
              <a:rPr lang="uk-UA" sz="2400" dirty="0" smtClean="0"/>
              <a:t>впевнитись </a:t>
            </a:r>
            <a:r>
              <a:rPr lang="uk-UA" sz="2400" dirty="0"/>
              <a:t>що рівень </a:t>
            </a:r>
            <a:r>
              <a:rPr lang="uk-UA" sz="2400" dirty="0" smtClean="0"/>
              <a:t>відповідає </a:t>
            </a:r>
            <a:r>
              <a:rPr lang="en-US" sz="2400" dirty="0" smtClean="0"/>
              <a:t>SLA</a:t>
            </a:r>
            <a:r>
              <a:rPr lang="uk-UA" sz="2400" dirty="0"/>
              <a:t>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Також є проблема сумісності між </a:t>
            </a:r>
            <a:r>
              <a:rPr lang="uk-UA" sz="2400" dirty="0" err="1"/>
              <a:t>клаудами</a:t>
            </a:r>
            <a:r>
              <a:rPr lang="uk-UA" sz="2400" dirty="0"/>
              <a:t>. Зараз все частіше починають будувати по архітектурі </a:t>
            </a:r>
            <a:r>
              <a:rPr lang="uk-UA" sz="2400" dirty="0" err="1"/>
              <a:t>cloud</a:t>
            </a:r>
            <a:r>
              <a:rPr lang="uk-UA" sz="2400" dirty="0"/>
              <a:t> </a:t>
            </a:r>
            <a:r>
              <a:rPr lang="uk-UA" sz="2400" dirty="0" err="1"/>
              <a:t>of</a:t>
            </a:r>
            <a:r>
              <a:rPr lang="uk-UA" sz="2400" dirty="0"/>
              <a:t> </a:t>
            </a:r>
            <a:r>
              <a:rPr lang="uk-UA" sz="2400" dirty="0" err="1"/>
              <a:t>clouds</a:t>
            </a:r>
            <a:r>
              <a:rPr lang="uk-UA" sz="2400" dirty="0"/>
              <a:t> (</a:t>
            </a:r>
            <a:r>
              <a:rPr lang="uk-UA" sz="2400" dirty="0" err="1"/>
              <a:t>Intercloud</a:t>
            </a:r>
            <a:r>
              <a:rPr lang="uk-UA" sz="2400" dirty="0"/>
              <a:t>) все ще більше </a:t>
            </a:r>
            <a:r>
              <a:rPr lang="uk-UA" sz="2400" dirty="0" err="1"/>
              <a:t>ускладнюється</a:t>
            </a:r>
            <a:r>
              <a:rPr lang="uk-UA" sz="2400" dirty="0"/>
              <a:t>. В статті пропонується створення </a:t>
            </a:r>
            <a:r>
              <a:rPr lang="uk-UA" sz="2400" dirty="0" err="1"/>
              <a:t>cloud</a:t>
            </a:r>
            <a:r>
              <a:rPr lang="uk-UA" sz="2400" dirty="0"/>
              <a:t> </a:t>
            </a:r>
            <a:r>
              <a:rPr lang="uk-UA" sz="2400" dirty="0" err="1"/>
              <a:t>service</a:t>
            </a:r>
            <a:r>
              <a:rPr lang="uk-UA" sz="2400" dirty="0"/>
              <a:t> </a:t>
            </a:r>
            <a:r>
              <a:rPr lang="uk-UA" sz="2400" dirty="0" err="1"/>
              <a:t>broker</a:t>
            </a:r>
            <a:r>
              <a:rPr lang="uk-UA" sz="2400" dirty="0"/>
              <a:t> (CSB) для вирішення цієї проблеми. Це буде незалежний сервіс, що дозволить використовувати </a:t>
            </a:r>
            <a:r>
              <a:rPr lang="uk-UA" sz="2400" dirty="0" err="1"/>
              <a:t>клауд</a:t>
            </a:r>
            <a:r>
              <a:rPr lang="uk-UA" sz="2400" dirty="0"/>
              <a:t> ресурси від різних провайдерів а також мати можливість повного </a:t>
            </a:r>
            <a:r>
              <a:rPr lang="uk-UA" sz="2400" dirty="0" err="1"/>
              <a:t>мониторінгу</a:t>
            </a:r>
            <a:r>
              <a:rPr lang="uk-UA" sz="2400" dirty="0"/>
              <a:t> </a:t>
            </a:r>
            <a:r>
              <a:rPr lang="en-US" sz="2400" dirty="0" err="1"/>
              <a:t>QoS</a:t>
            </a:r>
            <a:r>
              <a:rPr lang="en-US" sz="2400" dirty="0"/>
              <a:t> </a:t>
            </a:r>
            <a:r>
              <a:rPr lang="uk-UA" sz="2400" dirty="0"/>
              <a:t>в одному місці і через стандартизовані інтерфейси.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677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7822" y="1140977"/>
            <a:ext cx="10478199" cy="363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7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48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 Efficient Scheduling and Management for</a:t>
            </a:r>
            <a:br>
              <a:rPr lang="en-US" dirty="0" smtClean="0"/>
            </a:br>
            <a:r>
              <a:rPr lang="en-US" dirty="0" smtClean="0"/>
              <a:t>Large-Scale Services Computing Systems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3525"/>
            <a:ext cx="10515600" cy="3053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Ying Chen, Student Member, IEEE, Chuang Lin, Senior Member, IEEE, </a:t>
            </a:r>
            <a:r>
              <a:rPr lang="en-US" i="1" dirty="0" err="1" smtClean="0"/>
              <a:t>Jiwei</a:t>
            </a:r>
            <a:r>
              <a:rPr lang="en-US" i="1" dirty="0" smtClean="0"/>
              <a:t> Huang, Member, IEEE,</a:t>
            </a:r>
            <a:r>
              <a:rPr lang="uk-UA" i="1" dirty="0" smtClean="0"/>
              <a:t> </a:t>
            </a:r>
            <a:r>
              <a:rPr lang="en-US" i="1" dirty="0" err="1" smtClean="0"/>
              <a:t>Xudong</a:t>
            </a:r>
            <a:r>
              <a:rPr lang="en-US" i="1" dirty="0" smtClean="0"/>
              <a:t> Xiang, Student Member, IEEE, and </a:t>
            </a:r>
            <a:r>
              <a:rPr lang="en-US" i="1" dirty="0" err="1" smtClean="0"/>
              <a:t>Xuemin</a:t>
            </a:r>
            <a:r>
              <a:rPr lang="en-US" i="1" dirty="0" smtClean="0"/>
              <a:t> (Sherman) Shen, Fellow, IEEE</a:t>
            </a:r>
            <a:endParaRPr lang="uk-UA" i="1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r">
              <a:buNone/>
            </a:pPr>
            <a:r>
              <a:rPr lang="en-US" dirty="0" smtClean="0"/>
              <a:t>IEEE TRANSACTIONS ON SERVICES COMPUTING, VOL. 10, NO. 2, MARCH/APRIL 201</a:t>
            </a:r>
            <a:r>
              <a:rPr lang="uk-UA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45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У </a:t>
            </a:r>
            <a:r>
              <a:rPr lang="ru-RU" sz="2000" dirty="0" err="1" smtClean="0"/>
              <a:t>даній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розглядаєть</a:t>
            </a:r>
            <a:r>
              <a:rPr lang="uk-UA" sz="2000" dirty="0" smtClean="0"/>
              <a:t>ся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конфліктуючі</a:t>
            </a:r>
            <a:r>
              <a:rPr lang="ru-RU" sz="2000" dirty="0" smtClean="0"/>
              <a:t> метрики</a:t>
            </a:r>
            <a:r>
              <a:rPr lang="ru-RU" sz="2000" dirty="0"/>
              <a:t> </a:t>
            </a:r>
            <a:r>
              <a:rPr lang="ru-RU" sz="2000" dirty="0" err="1" smtClean="0"/>
              <a:t>продуктивністі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оптимізації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черги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споживання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енергії</a:t>
            </a:r>
            <a:r>
              <a:rPr lang="ru-RU" sz="2000" dirty="0" smtClean="0"/>
              <a:t>. </a:t>
            </a:r>
          </a:p>
          <a:p>
            <a:pPr marL="0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 err="1" smtClean="0"/>
              <a:t>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запропоновано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розподілений</a:t>
            </a:r>
            <a:r>
              <a:rPr lang="ru-RU" sz="2000" dirty="0" smtClean="0"/>
              <a:t> алгоритм </a:t>
            </a:r>
            <a:r>
              <a:rPr lang="ru-RU" sz="2000" dirty="0" err="1" smtClean="0"/>
              <a:t>планування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управління</a:t>
            </a:r>
            <a:r>
              <a:rPr lang="ru-RU" sz="2000" dirty="0"/>
              <a:t>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вимагає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апріорних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статистичних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знань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надходження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запитів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err="1" smtClean="0"/>
              <a:t>Також</a:t>
            </a:r>
            <a:r>
              <a:rPr lang="ru-RU" sz="2000" dirty="0" smtClean="0"/>
              <a:t> авторами проведено </a:t>
            </a:r>
            <a:r>
              <a:rPr lang="ru-RU" sz="2000" dirty="0" err="1" smtClean="0"/>
              <a:t>математичний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свідчить</a:t>
            </a:r>
            <a:r>
              <a:rPr lang="ru-RU" sz="2000" dirty="0" smtClean="0"/>
              <a:t> про алгоритм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досягти</a:t>
            </a:r>
            <a:r>
              <a:rPr lang="ru-RU" sz="2000" dirty="0" smtClean="0"/>
              <a:t> </a:t>
            </a:r>
            <a:r>
              <a:rPr lang="ru-RU" sz="2000" dirty="0" err="1" smtClean="0"/>
              <a:t>хорошого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компромісу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продуктивністю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енергоефективністю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такод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змінювати</a:t>
            </a:r>
            <a:r>
              <a:rPr lang="ru-RU" sz="2000" dirty="0" smtClean="0"/>
              <a:t> свою </a:t>
            </a:r>
            <a:r>
              <a:rPr lang="ru-RU" sz="2000" dirty="0" err="1" smtClean="0"/>
              <a:t>поведінку</a:t>
            </a:r>
            <a:r>
              <a:rPr lang="ru-RU" sz="2000" dirty="0" smtClean="0"/>
              <a:t> в сторону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метрик при </a:t>
            </a:r>
            <a:r>
              <a:rPr lang="ru-RU" sz="2000" dirty="0" err="1" smtClean="0"/>
              <a:t>необхідності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61069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Запропонувати</a:t>
            </a:r>
            <a:r>
              <a:rPr lang="ru-RU" sz="2400" dirty="0" smtClean="0"/>
              <a:t> алгоритм </a:t>
            </a:r>
            <a:r>
              <a:rPr lang="ru-RU" sz="2400" dirty="0" err="1" smtClean="0"/>
              <a:t>розподіленого</a:t>
            </a:r>
            <a:r>
              <a:rPr lang="ru-RU" sz="2400" dirty="0" smtClean="0"/>
              <a:t> онлайнового </a:t>
            </a:r>
            <a:r>
              <a:rPr lang="ru-RU" sz="2400" dirty="0" err="1" smtClean="0"/>
              <a:t>планування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керування</a:t>
            </a:r>
            <a:r>
              <a:rPr lang="ru-RU" sz="2400" dirty="0" smtClean="0"/>
              <a:t> (</a:t>
            </a:r>
            <a:r>
              <a:rPr lang="en-US" sz="2400" dirty="0" smtClean="0"/>
              <a:t>DOSM),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ухвалює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в кожному часовому </a:t>
            </a:r>
            <a:r>
              <a:rPr lang="ru-RU" sz="2400" dirty="0" err="1" smtClean="0"/>
              <a:t>інтервалі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оптимізації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довгострокового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прибутку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Алгоритм </a:t>
            </a:r>
            <a:r>
              <a:rPr lang="en-US" sz="2400" dirty="0" smtClean="0"/>
              <a:t>DOSM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адаптуватися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показників</a:t>
            </a:r>
            <a:r>
              <a:rPr lang="ru-RU" sz="2400" dirty="0" smtClean="0"/>
              <a:t> в </a:t>
            </a:r>
            <a:r>
              <a:rPr lang="ru-RU" sz="2400" dirty="0" err="1" smtClean="0"/>
              <a:t>запитах</a:t>
            </a:r>
            <a:r>
              <a:rPr lang="ru-RU" sz="2400" dirty="0" smtClean="0"/>
              <a:t>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надходять</a:t>
            </a:r>
            <a:r>
              <a:rPr lang="ru-RU" sz="2400" dirty="0" smtClean="0"/>
              <a:t> і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пристосувати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того,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серверів</a:t>
            </a:r>
            <a:r>
              <a:rPr lang="ru-RU" sz="2400" dirty="0" smtClean="0"/>
              <a:t> і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сервісів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стануть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стабільними</a:t>
            </a:r>
            <a:r>
              <a:rPr lang="ru-RU" sz="2400" dirty="0" smtClean="0"/>
              <a:t> з </a:t>
            </a:r>
            <a:r>
              <a:rPr lang="ru-RU" sz="2400" dirty="0" err="1" smtClean="0"/>
              <a:t>плином</a:t>
            </a:r>
            <a:r>
              <a:rPr lang="ru-RU" sz="2400" dirty="0" smtClean="0"/>
              <a:t> часу, за </a:t>
            </a:r>
            <a:r>
              <a:rPr lang="ru-RU" sz="2400" dirty="0" err="1" smtClean="0"/>
              <a:t>рахунок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машинного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в систем</a:t>
            </a:r>
            <a:r>
              <a:rPr lang="uk-UA" sz="2400" dirty="0" smtClean="0"/>
              <a:t>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264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A49C6CE42DBA2499EC16B4A43A22739" ma:contentTypeVersion="0" ma:contentTypeDescription="Створення нового документа." ma:contentTypeScope="" ma:versionID="e41f22bec504a08ebd32612595411f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c0cebb24628af8e57c4c5575463c9c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5A336A-F280-4311-8B1C-CE9F2163A43B}"/>
</file>

<file path=customXml/itemProps2.xml><?xml version="1.0" encoding="utf-8"?>
<ds:datastoreItem xmlns:ds="http://schemas.openxmlformats.org/officeDocument/2006/customXml" ds:itemID="{BB4515AC-3618-413E-9FD5-72085515BF45}"/>
</file>

<file path=customXml/itemProps3.xml><?xml version="1.0" encoding="utf-8"?>
<ds:datastoreItem xmlns:ds="http://schemas.openxmlformats.org/officeDocument/2006/customXml" ds:itemID="{36AF3AB9-2907-4477-9775-055D4B1493E8}"/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602</Words>
  <Application>Microsoft Office PowerPoint</Application>
  <PresentationFormat>Widescreen</PresentationFormat>
  <Paragraphs>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Доповідь молодого вченого про стан науки в області телекомунікацій</vt:lpstr>
      <vt:lpstr>Toward Cloud Computing QoS Architecture: Analysis of Cloud Systems and Cloud Services</vt:lpstr>
      <vt:lpstr>PowerPoint Presentation</vt:lpstr>
      <vt:lpstr>PowerPoint Presentation</vt:lpstr>
      <vt:lpstr>PowerPoint Presentation</vt:lpstr>
      <vt:lpstr>PowerPoint Presentation</vt:lpstr>
      <vt:lpstr>Energy Efficient Scheduling and Management for Large-Scale Services Computing Systems</vt:lpstr>
      <vt:lpstr>PowerPoint Presentation</vt:lpstr>
      <vt:lpstr>PowerPoint Presentation</vt:lpstr>
      <vt:lpstr>PowerPoint Presentation</vt:lpstr>
      <vt:lpstr>PowerPoint Presentation</vt:lpstr>
      <vt:lpstr>Internet of Vehicles in Big Data Era</vt:lpstr>
      <vt:lpstr>PowerPoint Presentation</vt:lpstr>
      <vt:lpstr>PowerPoint Presentation</vt:lpstr>
      <vt:lpstr>PowerPoint Presentation</vt:lpstr>
      <vt:lpstr>PowerPoint Presentation</vt:lpstr>
      <vt:lpstr>Energy Efficient Clustering Protocols for Homogeneous Wireless Sensor Network</vt:lpstr>
      <vt:lpstr>PowerPoint Presentation</vt:lpstr>
      <vt:lpstr>PowerPoint Presentation</vt:lpstr>
      <vt:lpstr>Головні тези:</vt:lpstr>
      <vt:lpstr>PowerPoint Presentation</vt:lpstr>
      <vt:lpstr>PowerPoint Presentation</vt:lpstr>
      <vt:lpstr>Дякую за увагу!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Denver Nate</dc:creator>
  <cp:lastModifiedBy>Denver Nate</cp:lastModifiedBy>
  <cp:revision>23</cp:revision>
  <dcterms:created xsi:type="dcterms:W3CDTF">2019-06-03T07:53:59Z</dcterms:created>
  <dcterms:modified xsi:type="dcterms:W3CDTF">2019-06-03T11:10:00Z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0x0101004A49C6CE42DBA2499EC16B4A43A22739</vt:lpwstr>
  </property>
</Properties>
</file>