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5" r:id="rId2"/>
    <p:sldId id="256" r:id="rId3"/>
    <p:sldId id="258" r:id="rId4"/>
    <p:sldId id="286" r:id="rId5"/>
    <p:sldId id="259" r:id="rId6"/>
    <p:sldId id="297" r:id="rId7"/>
    <p:sldId id="306" r:id="rId8"/>
    <p:sldId id="274" r:id="rId9"/>
    <p:sldId id="275" r:id="rId10"/>
    <p:sldId id="276" r:id="rId11"/>
    <p:sldId id="277" r:id="rId12"/>
    <p:sldId id="307" r:id="rId13"/>
    <p:sldId id="278" r:id="rId14"/>
    <p:sldId id="279" r:id="rId15"/>
    <p:sldId id="270" r:id="rId16"/>
    <p:sldId id="271" r:id="rId17"/>
    <p:sldId id="295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020" y="-30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9AE8-9D1E-4EA0-A0D5-0EA8F9361D2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E092E-A7B3-4549-9202-42D121D80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5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C60F868A-825A-420E-90E8-293F6E661CB3}" type="slidenum">
              <a:rPr lang="ru-RU" sz="1400" kern="0" smtClean="0">
                <a:solidFill>
                  <a:prstClr val="black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</a:t>
            </a:fld>
            <a:endParaRPr lang="ru-RU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39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7"/>
            <a:ext cx="7516014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F72C-7CDC-447D-BF1B-98D28BA6408B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381E-7FF5-4B2A-96D0-778302A0EB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87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8067-D749-4B8A-BF8F-FE84BB574A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1633-7D14-425D-93FA-784C77D26B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303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5" y="376519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1"/>
            <a:ext cx="6439050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73DA-E078-46DD-968D-61EB4FA7B30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7DE4-668D-42F2-B608-54A8ECCC8B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43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98A7-9332-4DD8-92AE-BE80987D271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9F9C-803E-4378-BE04-245E07082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8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4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8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50B1-C5BB-4F6E-A279-C3C2C21D284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90BA-69A1-46AA-AC00-83355C5D5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62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B54E-FA4B-4CBD-B204-8A220307F2D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AFAC-EAC5-43CE-A0A9-BD5E1A6676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7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30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2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6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9DAA-1362-4CB4-B72A-C4F5B4004264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3557-D216-4E06-A9A6-F3A7FC9730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99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63DA-C70F-4D81-85E5-5C6C8A0DDFA9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B659-F378-450C-B922-E6B5C1E638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89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4D43-480D-4AD9-B3EC-396175C56B2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A447-8AE2-4DD1-89FD-A5BBA671B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48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2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0611-35D6-4C06-BFA0-B9C49CF9447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54EA-D57C-4C49-BCF7-5887C15274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81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6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0" y="4464421"/>
            <a:ext cx="8511385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DD34-37F3-46A8-99EA-0E8B9B049F6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6C36-A128-46D8-B4D2-B719BE5E9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59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5" y="4371975"/>
            <a:ext cx="868256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40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D8A75D-26CE-472B-8A8E-6F28E37380D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17.04.2023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2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cs typeface="Arial"/>
                <a:sym typeface="Arial"/>
              </a:rPr>
              <a:t>6060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2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A9B9C-5F6F-4D11-B6F7-43A32D165CCA}" type="slidenum">
              <a:rPr lang="ru-RU" altLang="ru-RU">
                <a:latin typeface="Verdana" panose="020B0604030504040204" pitchFamily="34" charset="0"/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92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4" y="82036"/>
            <a:ext cx="15105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7"/>
          <p:cNvSpPr>
            <a:spLocks noChangeArrowheads="1"/>
          </p:cNvSpPr>
          <p:nvPr/>
        </p:nvSpPr>
        <p:spPr bwMode="auto">
          <a:xfrm>
            <a:off x="1232839" y="1855774"/>
            <a:ext cx="98098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i="1" u="sng" dirty="0">
                <a:solidFill>
                  <a:srgbClr val="7030A0"/>
                </a:solidFill>
                <a:latin typeface="Arial" panose="020B0604020202020204" pitchFamily="34" charset="0"/>
                <a:cs typeface="Arial"/>
                <a:sym typeface="Arial"/>
              </a:rPr>
              <a:t>XVII </a:t>
            </a:r>
            <a:r>
              <a:rPr lang="ru-RU" altLang="en-US" b="1" i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/>
                <a:sym typeface="Arial"/>
              </a:rPr>
              <a:t>Міжнародна</a:t>
            </a:r>
            <a:r>
              <a:rPr lang="ru-RU" altLang="en-US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ru-RU" altLang="en-US" b="1" i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/>
                <a:sym typeface="Arial"/>
              </a:rPr>
              <a:t>науково-технічна</a:t>
            </a:r>
            <a:r>
              <a:rPr lang="ru-RU" altLang="en-US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ru-RU" altLang="en-US" b="1" i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/>
                <a:sym typeface="Arial"/>
              </a:rPr>
              <a:t>конференція</a:t>
            </a:r>
            <a:endParaRPr lang="ru-RU" altLang="en-US" b="1" i="1" u="sng" dirty="0">
              <a:solidFill>
                <a:srgbClr val="7030A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i="1" u="sng" dirty="0">
                <a:solidFill>
                  <a:srgbClr val="7030A0"/>
                </a:solidFill>
                <a:latin typeface="Arial" panose="020B0604020202020204" pitchFamily="34" charset="0"/>
                <a:cs typeface="Arial"/>
                <a:sym typeface="Arial"/>
              </a:rPr>
              <a:t>«</a:t>
            </a:r>
            <a:r>
              <a:rPr lang="ru-RU" altLang="en-US" b="1" i="1" u="sng" dirty="0" err="1">
                <a:solidFill>
                  <a:srgbClr val="7030A0"/>
                </a:solidFill>
                <a:latin typeface="Arial" panose="020B0604020202020204" pitchFamily="34" charset="0"/>
                <a:cs typeface="Arial"/>
                <a:sym typeface="Arial"/>
              </a:rPr>
              <a:t>Перспективи</a:t>
            </a:r>
            <a:r>
              <a:rPr lang="ru-RU" altLang="en-US" b="1" i="1" u="sng" dirty="0">
                <a:solidFill>
                  <a:srgbClr val="7030A0"/>
                </a:solidFill>
                <a:latin typeface="Arial" panose="020B0604020202020204" pitchFamily="34" charset="0"/>
                <a:cs typeface="Arial"/>
                <a:sym typeface="Arial"/>
              </a:rPr>
              <a:t> телекомунікацій»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/>
                <a:sym typeface="Arial"/>
              </a:rPr>
              <a:t>18 </a:t>
            </a:r>
            <a:r>
              <a:rPr lang="uk-UA" alt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/>
                <a:sym typeface="Arial"/>
              </a:rPr>
              <a:t>квітня 2023 р.</a:t>
            </a:r>
          </a:p>
        </p:txBody>
      </p:sp>
      <p:sp>
        <p:nvSpPr>
          <p:cNvPr id="2055" name="Прямоугольник 3"/>
          <p:cNvSpPr>
            <a:spLocks noChangeArrowheads="1"/>
          </p:cNvSpPr>
          <p:nvPr/>
        </p:nvSpPr>
        <p:spPr bwMode="auto">
          <a:xfrm>
            <a:off x="1273461" y="3174008"/>
            <a:ext cx="98469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sz="3600" b="1" dirty="0"/>
              <a:t>ІНФОКОМУНІКАЦІЇ – БАЗОВА ЛАНКА СТАБІЛЬНОСТІ </a:t>
            </a:r>
            <a:r>
              <a:rPr lang="ru-RU" sz="3600" b="1" dirty="0"/>
              <a:t>ТА </a:t>
            </a:r>
            <a:r>
              <a:rPr lang="ru-RU" sz="3600" b="1" dirty="0" smtClean="0"/>
              <a:t>БЕЗПЕКИ </a:t>
            </a:r>
            <a:r>
              <a:rPr lang="uk-UA" sz="3600" b="1" dirty="0" smtClean="0"/>
              <a:t>ДЕРЖАВИ </a:t>
            </a:r>
            <a:r>
              <a:rPr lang="uk-UA" sz="3600" b="1" dirty="0"/>
              <a:t>В УМОВАХ ВОЕННОГО ЧАСУ.</a:t>
            </a:r>
            <a:endParaRPr lang="uk-UA" sz="3600" dirty="0"/>
          </a:p>
        </p:txBody>
      </p:sp>
      <p:sp>
        <p:nvSpPr>
          <p:cNvPr id="2057" name="Прямоугольник 10"/>
          <p:cNvSpPr>
            <a:spLocks noChangeArrowheads="1"/>
          </p:cNvSpPr>
          <p:nvPr/>
        </p:nvSpPr>
        <p:spPr bwMode="auto">
          <a:xfrm>
            <a:off x="2605116" y="82036"/>
            <a:ext cx="69817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sz="2800" b="1" i="1" dirty="0">
                <a:solidFill>
                  <a:srgbClr val="FF0000"/>
                </a:solidFill>
                <a:cs typeface="Arial"/>
                <a:sym typeface="Arial"/>
              </a:rPr>
              <a:t>Навчально-науковий </a:t>
            </a:r>
          </a:p>
          <a:p>
            <a:pPr algn="ctr"/>
            <a:r>
              <a:rPr lang="uk-UA" sz="2800" b="1" i="1" dirty="0">
                <a:solidFill>
                  <a:srgbClr val="FF0000"/>
                </a:solidFill>
                <a:cs typeface="Arial"/>
                <a:sym typeface="Arial"/>
              </a:rPr>
              <a:t>інститут телекомунікаційних систем</a:t>
            </a:r>
          </a:p>
          <a:p>
            <a:pPr algn="ctr"/>
            <a:r>
              <a:rPr lang="uk-UA" sz="2800" b="1" i="1" dirty="0">
                <a:solidFill>
                  <a:srgbClr val="FF0000"/>
                </a:solidFill>
                <a:cs typeface="Arial"/>
                <a:sym typeface="Arial"/>
              </a:rPr>
              <a:t>КПІ ім. Ігоря Сікорського</a:t>
            </a:r>
            <a:endParaRPr lang="ru-RU" sz="2800" i="1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194" y="5890571"/>
            <a:ext cx="963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altLang="en-US" sz="2800" b="1" u="sng" dirty="0" err="1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Доповідач</a:t>
            </a:r>
            <a:r>
              <a:rPr lang="uk-UA" altLang="en-US" sz="2800" b="1" u="sng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:</a:t>
            </a:r>
            <a:r>
              <a:rPr lang="uk-UA" altLang="en-US" sz="28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  </a:t>
            </a:r>
            <a:r>
              <a:rPr lang="uk-UA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Ільченко </a:t>
            </a:r>
            <a:r>
              <a:rPr lang="uk-UA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М. Ю.,  </a:t>
            </a:r>
            <a:r>
              <a:rPr lang="ru-RU" altLang="en-US" sz="2400" b="1" i="1" dirty="0" err="1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науковий</a:t>
            </a:r>
            <a:r>
              <a:rPr lang="ru-RU" altLang="en-US" sz="2400" b="1" i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ru-RU" altLang="en-US" sz="2400" b="1" i="1" dirty="0" err="1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керівник</a:t>
            </a:r>
            <a:r>
              <a:rPr lang="ru-RU" altLang="en-US" sz="2400" b="1" i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ru-RU" altLang="en-US" sz="2400" b="1" i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НН </a:t>
            </a:r>
            <a:r>
              <a:rPr lang="uk-UA" altLang="en-US" sz="2400" b="1" i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ІТС</a:t>
            </a:r>
            <a:endParaRPr lang="uk-UA" altLang="en-US" sz="2400" b="1" i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70" y="82036"/>
            <a:ext cx="1474874" cy="15181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37419" y="6446673"/>
            <a:ext cx="2228850" cy="365125"/>
          </a:xfrm>
        </p:spPr>
        <p:txBody>
          <a:bodyPr/>
          <a:lstStyle/>
          <a:p>
            <a:pPr algn="r"/>
            <a:fld id="{777072F0-A4B2-49B4-A216-FE244CD38E3F}" type="slidenum">
              <a:rPr lang="ru-RU" smtClean="0">
                <a:solidFill>
                  <a:prstClr val="black"/>
                </a:solidFill>
              </a:rPr>
              <a:pPr algn="r"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01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2310" y="2922409"/>
            <a:ext cx="777690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Мінцифри – осередок </a:t>
            </a:r>
            <a:r>
              <a:rPr lang="uk-UA" sz="28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цифровізації</a:t>
            </a:r>
            <a:r>
              <a:rPr lang="uk-UA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країни!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8" y="262595"/>
            <a:ext cx="2553638" cy="22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69" y="262595"/>
            <a:ext cx="2507093" cy="22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14" y="282393"/>
            <a:ext cx="2623973" cy="225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21" y="262596"/>
            <a:ext cx="2569778" cy="229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6" y="3963302"/>
            <a:ext cx="2467923" cy="220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69" y="3980219"/>
            <a:ext cx="2504264" cy="220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74" y="3980219"/>
            <a:ext cx="2468513" cy="220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21" y="3963302"/>
            <a:ext cx="2494564" cy="221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47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98" y="4251515"/>
            <a:ext cx="4069309" cy="247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6262" y="602577"/>
            <a:ext cx="883394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28600" algn="l"/>
              </a:tabLst>
            </a:pPr>
            <a:r>
              <a:rPr lang="uk-UA" sz="2800" dirty="0"/>
              <a:t>щонайменше п'ять країн вже хочуть створити власні цифрові продукти на основі додатку "Дія</a:t>
            </a:r>
            <a:r>
              <a:rPr lang="uk-UA" sz="2800" dirty="0" smtClean="0"/>
              <a:t>" 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41187"/>
            <a:ext cx="1957880" cy="303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588" y="3573765"/>
            <a:ext cx="87055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2800" dirty="0"/>
              <a:t>впровадження Дія </a:t>
            </a:r>
            <a:r>
              <a:rPr lang="uk-UA" sz="2800" dirty="0" err="1"/>
              <a:t>City</a:t>
            </a:r>
            <a:r>
              <a:rPr lang="uk-UA" sz="2800" dirty="0"/>
              <a:t> дозволило </a:t>
            </a:r>
            <a:endParaRPr lang="uk-UA" sz="2800" dirty="0" smtClean="0"/>
          </a:p>
          <a:p>
            <a:r>
              <a:rPr lang="uk-UA" sz="2800" dirty="0" smtClean="0"/>
              <a:t>підтримувати </a:t>
            </a:r>
            <a:r>
              <a:rPr lang="uk-UA" sz="2800" dirty="0"/>
              <a:t>ініціативи в IT-сфері набагато легше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08432" y="1997218"/>
            <a:ext cx="5659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2800" dirty="0"/>
              <a:t>трансформація </a:t>
            </a:r>
            <a:r>
              <a:rPr lang="uk-UA" sz="2800" dirty="0" smtClean="0"/>
              <a:t>Дії </a:t>
            </a:r>
            <a:r>
              <a:rPr lang="uk-UA" sz="2800" dirty="0"/>
              <a:t>для юридичних осіб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40" y="1684158"/>
            <a:ext cx="2851377" cy="201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71" y="4784093"/>
            <a:ext cx="2614110" cy="160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57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74F9F9C-803E-4378-BE04-245E07082362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4041" y="570976"/>
            <a:ext cx="102475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/>
              <a:t>Найбільше на фронті Збройним Силам України </a:t>
            </a:r>
            <a:r>
              <a:rPr lang="uk-UA" sz="2600" dirty="0" smtClean="0"/>
              <a:t>допомагають: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600" dirty="0" smtClean="0"/>
              <a:t>Starlink</a:t>
            </a:r>
            <a:r>
              <a:rPr lang="uk-UA" sz="2600" dirty="0"/>
              <a:t>, </a:t>
            </a:r>
            <a:endParaRPr lang="uk-UA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uk-UA" sz="2600" dirty="0" err="1" smtClean="0"/>
              <a:t>безпілотники</a:t>
            </a:r>
            <a:r>
              <a:rPr lang="uk-UA" sz="26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600" dirty="0" smtClean="0"/>
              <a:t>системи </a:t>
            </a:r>
            <a:r>
              <a:rPr lang="uk-UA" sz="2600" dirty="0"/>
              <a:t>ситуативної </a:t>
            </a:r>
            <a:r>
              <a:rPr lang="uk-UA" sz="2600" dirty="0" smtClean="0"/>
              <a:t>обізнаності (наприклад</a:t>
            </a:r>
            <a:r>
              <a:rPr lang="uk-UA" sz="2600" dirty="0"/>
              <a:t>, </a:t>
            </a:r>
            <a:r>
              <a:rPr lang="uk-UA" sz="2600" dirty="0" err="1" smtClean="0"/>
              <a:t>Delta</a:t>
            </a:r>
            <a:r>
              <a:rPr lang="uk-UA" sz="2600" dirty="0" smtClean="0"/>
              <a:t>).</a:t>
            </a:r>
          </a:p>
          <a:p>
            <a:endParaRPr lang="ru-RU" sz="2600" dirty="0"/>
          </a:p>
          <a:p>
            <a:endParaRPr lang="uk-UA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4041" y="5029228"/>
            <a:ext cx="104525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 err="1"/>
              <a:t>Безпілотники</a:t>
            </a:r>
            <a:r>
              <a:rPr lang="uk-UA" sz="2600" dirty="0"/>
              <a:t> </a:t>
            </a:r>
            <a:r>
              <a:rPr lang="uk-UA" sz="2600" dirty="0" smtClean="0"/>
              <a:t>- очі </a:t>
            </a:r>
            <a:r>
              <a:rPr lang="uk-UA" sz="2600" dirty="0"/>
              <a:t>Збройних сил і дають можливість вражати об’єкти ворога та його живу силу.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8565" y="2295311"/>
            <a:ext cx="1933242" cy="24594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81" y="2558400"/>
            <a:ext cx="3377057" cy="193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52" y="2558400"/>
            <a:ext cx="3332769" cy="193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06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12" y="349839"/>
            <a:ext cx="118654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uk-UA" sz="2400" dirty="0"/>
              <a:t>На поточний момент розвиток та підтримка інфраструктури мобільного зв’язку є надважливою. </a:t>
            </a:r>
            <a:endParaRPr lang="uk-UA" sz="2400" dirty="0" smtClean="0"/>
          </a:p>
          <a:p>
            <a:pPr fontAlgn="t"/>
            <a:endParaRPr lang="uk-UA" sz="2400" dirty="0" smtClean="0"/>
          </a:p>
          <a:p>
            <a:pPr marL="342900" indent="-342900" fontAlgn="t">
              <a:buFont typeface="Wingdings" pitchFamily="2" charset="2"/>
              <a:buChar char="§"/>
            </a:pPr>
            <a:r>
              <a:rPr lang="uk-UA" sz="2400" dirty="0" smtClean="0"/>
              <a:t>Підтримка </a:t>
            </a:r>
            <a:r>
              <a:rPr lang="uk-UA" sz="2400" dirty="0"/>
              <a:t>мобільних операторів </a:t>
            </a:r>
            <a:r>
              <a:rPr lang="uk-UA" sz="2400" dirty="0" smtClean="0"/>
              <a:t>- надання </a:t>
            </a:r>
            <a:r>
              <a:rPr lang="uk-UA" sz="2400" dirty="0"/>
              <a:t>їм</a:t>
            </a:r>
            <a:r>
              <a:rPr lang="uk-UA" sz="2400" b="1" dirty="0"/>
              <a:t> 120 земельних ділянок, де побудують базові станції для розгортання  4G зв’язку. </a:t>
            </a:r>
            <a:r>
              <a:rPr lang="uk-UA" sz="2400" dirty="0"/>
              <a:t> Завдяки цьому тисячі людей у 350 селах незабаром матимуть якісний 4G. </a:t>
            </a:r>
            <a:endParaRPr lang="uk-UA" sz="2400" dirty="0" smtClean="0"/>
          </a:p>
          <a:p>
            <a:pPr marL="342900" indent="-342900" fontAlgn="t">
              <a:buFont typeface="Wingdings" pitchFamily="2" charset="2"/>
              <a:buChar char="§"/>
            </a:pPr>
            <a:endParaRPr lang="uk-UA" sz="2400" dirty="0" smtClean="0"/>
          </a:p>
          <a:p>
            <a:pPr marL="342900" indent="-342900" fontAlgn="t">
              <a:buFont typeface="Wingdings" pitchFamily="2" charset="2"/>
              <a:buChar char="§"/>
            </a:pPr>
            <a:r>
              <a:rPr lang="uk-UA" sz="2400" dirty="0" smtClean="0"/>
              <a:t>З </a:t>
            </a:r>
            <a:r>
              <a:rPr lang="uk-UA" sz="2400" dirty="0"/>
              <a:t>березня в Україні працює </a:t>
            </a:r>
            <a:r>
              <a:rPr lang="uk-UA" sz="2400" dirty="0" err="1"/>
              <a:t>нацроумінг</a:t>
            </a:r>
            <a:r>
              <a:rPr lang="uk-UA" sz="2400" dirty="0"/>
              <a:t>. Завдяки йому можна швидко перемикатися між операторами без зміни сім-карт та тарифів. Це дозволяє зателефонувати близьким або скористатися 3G там, де ваш оператор не мав покриття. Така функція особливо цінна у сільській місцевості чи на </a:t>
            </a:r>
            <a:r>
              <a:rPr lang="uk-UA" sz="2400" dirty="0" err="1"/>
              <a:t>деокупованих</a:t>
            </a:r>
            <a:r>
              <a:rPr lang="uk-UA" sz="2400" dirty="0"/>
              <a:t> </a:t>
            </a:r>
            <a:r>
              <a:rPr lang="uk-UA" sz="2400" dirty="0" smtClean="0"/>
              <a:t>територіях.</a:t>
            </a:r>
          </a:p>
          <a:p>
            <a:pPr fontAlgn="t"/>
            <a:endParaRPr lang="uk-U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89" y="4986502"/>
            <a:ext cx="2276511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52" y="4986502"/>
            <a:ext cx="2000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21" y="4986502"/>
            <a:ext cx="460041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565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1186" y="630622"/>
            <a:ext cx="71575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uk-UA" sz="2400" i="1" dirty="0" smtClean="0"/>
              <a:t>«Кожна </a:t>
            </a:r>
            <a:r>
              <a:rPr lang="uk-UA" sz="2400" i="1" dirty="0"/>
              <a:t>людина буде носити з собою </a:t>
            </a:r>
            <a:r>
              <a:rPr lang="uk-UA" sz="2400" b="1" i="1" dirty="0"/>
              <a:t>«електронний блокнот»</a:t>
            </a:r>
            <a:r>
              <a:rPr lang="uk-UA" sz="2400" i="1" dirty="0"/>
              <a:t>,</a:t>
            </a:r>
            <a:r>
              <a:rPr lang="uk-UA" sz="2400" b="1" i="1" dirty="0"/>
              <a:t> </a:t>
            </a:r>
            <a:r>
              <a:rPr lang="uk-UA" sz="2400" i="1" dirty="0"/>
              <a:t>що становитиме собою комбінацію плоского дисплея з мініатюрним </a:t>
            </a:r>
            <a:r>
              <a:rPr lang="uk-UA" sz="2400" i="1" dirty="0" err="1"/>
              <a:t>радіоприйомопередавачем</a:t>
            </a:r>
            <a:r>
              <a:rPr lang="uk-UA" sz="2400" i="1" dirty="0"/>
              <a:t>. Набираючи на клавіатурі цього «блокнота» потрібний код, можна (перебуваючи в будь-якому місці на нашій планеті, викликати з гігантських комп'ютерних баз даних, пов'язаних в мережі, будь-які тексти, зображення (у тому числі і динамічні), які й замінять не тільки сучасні книги, журнали і газети, а й сучасні телевізори</a:t>
            </a:r>
            <a:r>
              <a:rPr lang="uk-UA" sz="2400" i="1" dirty="0" smtClean="0"/>
              <a:t>»</a:t>
            </a:r>
          </a:p>
          <a:p>
            <a:pPr algn="just" fontAlgn="t"/>
            <a:endParaRPr lang="uk-UA" sz="2400" i="1" dirty="0" smtClean="0"/>
          </a:p>
          <a:p>
            <a:pPr algn="r" fontAlgn="t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 Михайлович Глушков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599090"/>
            <a:ext cx="4009696" cy="536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219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8" y="835572"/>
            <a:ext cx="11321657" cy="506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192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1" y="0"/>
            <a:ext cx="11208626" cy="136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86" y="1383335"/>
            <a:ext cx="10436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Учасники конференції -  </a:t>
            </a:r>
            <a:r>
              <a:rPr lang="uk-UA" sz="2400" b="1" dirty="0"/>
              <a:t>182 </a:t>
            </a:r>
            <a:r>
              <a:rPr lang="uk-UA" sz="2400" b="1" dirty="0" smtClean="0"/>
              <a:t>особи, </a:t>
            </a:r>
          </a:p>
          <a:p>
            <a:r>
              <a:rPr lang="uk-UA" sz="2400" b="1" dirty="0" smtClean="0"/>
              <a:t>131 доповіді, 4 стенда,</a:t>
            </a:r>
            <a:endParaRPr lang="uk-UA" sz="2400" dirty="0" smtClean="0"/>
          </a:p>
          <a:p>
            <a:r>
              <a:rPr lang="uk-UA" sz="2400" b="1" dirty="0"/>
              <a:t>18 організацій авторів-учасників</a:t>
            </a:r>
            <a:r>
              <a:rPr lang="uk-UA" sz="2400" b="1" dirty="0" smtClean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42762" y="3904368"/>
            <a:ext cx="3749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lvl="0" indent="-268288">
              <a:buFont typeface="Wingdings" pitchFamily="2" charset="2"/>
              <a:buChar char="§"/>
            </a:pPr>
            <a:r>
              <a:rPr lang="ru-RU" i="1" dirty="0" err="1"/>
              <a:t>Національний</a:t>
            </a:r>
            <a:r>
              <a:rPr lang="ru-RU" i="1" dirty="0"/>
              <a:t> </a:t>
            </a:r>
            <a:r>
              <a:rPr lang="ru-RU" i="1" dirty="0" err="1"/>
              <a:t>інститут</a:t>
            </a:r>
            <a:r>
              <a:rPr lang="ru-RU" i="1" dirty="0"/>
              <a:t> </a:t>
            </a:r>
            <a:r>
              <a:rPr lang="ru-RU" i="1" dirty="0" err="1"/>
              <a:t>стратегічних</a:t>
            </a:r>
            <a:r>
              <a:rPr lang="ru-RU" i="1" dirty="0"/>
              <a:t> </a:t>
            </a:r>
            <a:r>
              <a:rPr lang="ru-RU" i="1" dirty="0" err="1"/>
              <a:t>досліджень</a:t>
            </a:r>
            <a:endParaRPr lang="uk-UA" dirty="0"/>
          </a:p>
          <a:p>
            <a:pPr marL="441325" lvl="0" indent="-268288">
              <a:buFont typeface="Wingdings" pitchFamily="2" charset="2"/>
              <a:buChar char="§"/>
            </a:pPr>
            <a:r>
              <a:rPr lang="ru-RU" i="1" dirty="0" err="1"/>
              <a:t>Національний</a:t>
            </a:r>
            <a:r>
              <a:rPr lang="ru-RU" i="1" dirty="0"/>
              <a:t> центр </a:t>
            </a:r>
            <a:r>
              <a:rPr lang="ru-RU" i="1" dirty="0" err="1"/>
              <a:t>управління</a:t>
            </a:r>
            <a:r>
              <a:rPr lang="ru-RU" i="1" dirty="0"/>
              <a:t> та </a:t>
            </a:r>
            <a:r>
              <a:rPr lang="ru-RU" i="1" dirty="0" err="1"/>
              <a:t>випробувань</a:t>
            </a:r>
            <a:r>
              <a:rPr lang="ru-RU" i="1" dirty="0"/>
              <a:t> </a:t>
            </a:r>
            <a:r>
              <a:rPr lang="ru-RU" i="1" dirty="0" err="1"/>
              <a:t>космічних</a:t>
            </a:r>
            <a:r>
              <a:rPr lang="ru-RU" i="1" dirty="0"/>
              <a:t> </a:t>
            </a:r>
            <a:r>
              <a:rPr lang="ru-RU" i="1" dirty="0" err="1"/>
              <a:t>засобів</a:t>
            </a:r>
            <a:endParaRPr lang="uk-UA" dirty="0"/>
          </a:p>
          <a:p>
            <a:pPr marL="441325" lvl="0" indent="-268288">
              <a:buFont typeface="Wingdings" pitchFamily="2" charset="2"/>
              <a:buChar char="§"/>
            </a:pPr>
            <a:r>
              <a:rPr lang="ru-RU" i="1" dirty="0"/>
              <a:t>Компания «</a:t>
            </a:r>
            <a:r>
              <a:rPr lang="ru-RU" i="1" dirty="0" err="1"/>
              <a:t>Инфопульс</a:t>
            </a:r>
            <a:r>
              <a:rPr lang="ru-RU" i="1" dirty="0"/>
              <a:t> Украина»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66035" y="2583664"/>
            <a:ext cx="6972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KTH </a:t>
            </a:r>
            <a:r>
              <a:rPr lang="en-US" dirty="0" err="1"/>
              <a:t>Roial</a:t>
            </a:r>
            <a:r>
              <a:rPr lang="en-US" dirty="0"/>
              <a:t> </a:t>
            </a:r>
            <a:r>
              <a:rPr lang="en-US" dirty="0" err="1"/>
              <a:t>Instinute</a:t>
            </a:r>
            <a:r>
              <a:rPr lang="en-US" dirty="0"/>
              <a:t> Of </a:t>
            </a:r>
            <a:r>
              <a:rPr lang="en-US" dirty="0" err="1" smtClean="0"/>
              <a:t>Tehnology</a:t>
            </a:r>
            <a:r>
              <a:rPr lang="uk-UA" dirty="0"/>
              <a:t> </a:t>
            </a:r>
            <a:r>
              <a:rPr lang="uk-UA" dirty="0" smtClean="0"/>
              <a:t>(</a:t>
            </a:r>
            <a:r>
              <a:rPr lang="uk-UA" b="1" dirty="0" smtClean="0"/>
              <a:t>Швеція</a:t>
            </a:r>
            <a:r>
              <a:rPr lang="uk-UA" dirty="0"/>
              <a:t>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 smtClean="0"/>
              <a:t>Університетський</a:t>
            </a:r>
            <a:r>
              <a:rPr lang="ru-RU" dirty="0" smtClean="0"/>
              <a:t> </a:t>
            </a:r>
            <a:r>
              <a:rPr lang="ru-RU" dirty="0" err="1" smtClean="0"/>
              <a:t>коледж</a:t>
            </a:r>
            <a:r>
              <a:rPr lang="ru-RU" dirty="0" smtClean="0"/>
              <a:t> Бахрейну</a:t>
            </a:r>
            <a:r>
              <a:rPr lang="uk-UA" dirty="0" smtClean="0"/>
              <a:t> (</a:t>
            </a:r>
            <a:r>
              <a:rPr lang="uk-UA" b="1" dirty="0" err="1" smtClean="0"/>
              <a:t>Kingdom</a:t>
            </a:r>
            <a:r>
              <a:rPr lang="uk-UA" b="1" dirty="0" smtClean="0"/>
              <a:t> </a:t>
            </a:r>
            <a:r>
              <a:rPr lang="uk-UA" b="1" dirty="0" err="1"/>
              <a:t>of</a:t>
            </a:r>
            <a:r>
              <a:rPr lang="uk-UA" b="1" dirty="0"/>
              <a:t> </a:t>
            </a:r>
            <a:r>
              <a:rPr lang="uk-UA" b="1" dirty="0" err="1"/>
              <a:t>Bahrain</a:t>
            </a:r>
            <a:r>
              <a:rPr lang="uk-UA" dirty="0"/>
              <a:t>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Бізнес-школи</a:t>
            </a:r>
            <a:r>
              <a:rPr lang="ru-RU" dirty="0"/>
              <a:t> </a:t>
            </a:r>
            <a:r>
              <a:rPr lang="ru-RU" dirty="0" smtClean="0"/>
              <a:t>ЄС</a:t>
            </a:r>
            <a:r>
              <a:rPr lang="uk-UA" dirty="0"/>
              <a:t> </a:t>
            </a:r>
            <a:r>
              <a:rPr lang="uk-UA" dirty="0" smtClean="0"/>
              <a:t>(</a:t>
            </a:r>
            <a:r>
              <a:rPr lang="uk-UA" b="1" dirty="0" smtClean="0"/>
              <a:t>Іспанія</a:t>
            </a:r>
            <a:r>
              <a:rPr lang="uk-UA" dirty="0"/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786" y="2748106"/>
            <a:ext cx="858695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900" dirty="0"/>
              <a:t>КПІ </a:t>
            </a:r>
            <a:r>
              <a:rPr lang="ru-RU" sz="1900" dirty="0" err="1"/>
              <a:t>ім</a:t>
            </a:r>
            <a:r>
              <a:rPr lang="ru-RU" sz="1900" dirty="0"/>
              <a:t>. </a:t>
            </a:r>
            <a:r>
              <a:rPr lang="ru-RU" sz="1900" dirty="0" err="1"/>
              <a:t>Ігоря</a:t>
            </a:r>
            <a:r>
              <a:rPr lang="ru-RU" sz="1900" dirty="0"/>
              <a:t> </a:t>
            </a:r>
            <a:r>
              <a:rPr lang="ru-RU" sz="1900" dirty="0" err="1"/>
              <a:t>Сікорського</a:t>
            </a:r>
            <a:endParaRPr lang="uk-UA" sz="1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/>
              <a:t>Державний</a:t>
            </a:r>
            <a:r>
              <a:rPr lang="ru-RU" sz="1900" dirty="0"/>
              <a:t> </a:t>
            </a:r>
            <a:r>
              <a:rPr lang="ru-RU" sz="1900" dirty="0" err="1"/>
              <a:t>Університет</a:t>
            </a:r>
            <a:r>
              <a:rPr lang="ru-RU" sz="1900" dirty="0"/>
              <a:t> Телекомунікацій</a:t>
            </a:r>
            <a:endParaRPr lang="uk-UA" sz="1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/>
              <a:t>Національний</a:t>
            </a:r>
            <a:r>
              <a:rPr lang="ru-RU" sz="1900" dirty="0"/>
              <a:t> </a:t>
            </a:r>
            <a:r>
              <a:rPr lang="ru-RU" sz="1900" dirty="0" err="1"/>
              <a:t>авіаційний</a:t>
            </a:r>
            <a:r>
              <a:rPr lang="ru-RU" sz="1900" dirty="0"/>
              <a:t> </a:t>
            </a:r>
            <a:r>
              <a:rPr lang="ru-RU" sz="1900" dirty="0" err="1"/>
              <a:t>університет</a:t>
            </a:r>
            <a:endParaRPr lang="uk-UA" sz="1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/>
              <a:t>НЦ Мала </a:t>
            </a:r>
            <a:r>
              <a:rPr lang="ru-RU" sz="1900" dirty="0" err="1"/>
              <a:t>академія</a:t>
            </a:r>
            <a:r>
              <a:rPr lang="ru-RU" sz="1900" dirty="0"/>
              <a:t> наук </a:t>
            </a:r>
            <a:r>
              <a:rPr lang="ru-RU" sz="1900" dirty="0" err="1"/>
              <a:t>України</a:t>
            </a:r>
            <a:endParaRPr lang="uk-UA" sz="1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/>
              <a:t>Iнститут</a:t>
            </a:r>
            <a:r>
              <a:rPr lang="ru-RU" sz="1900" dirty="0"/>
              <a:t> телекомунікацій і глобального </a:t>
            </a:r>
            <a:r>
              <a:rPr lang="ru-RU" sz="1900" dirty="0" err="1"/>
              <a:t>інформаційного</a:t>
            </a:r>
            <a:r>
              <a:rPr lang="ru-RU" sz="1900" dirty="0"/>
              <a:t> простору </a:t>
            </a:r>
            <a:r>
              <a:rPr lang="ru-RU" sz="1900" dirty="0" err="1"/>
              <a:t>Національної</a:t>
            </a:r>
            <a:r>
              <a:rPr lang="ru-RU" sz="1900" dirty="0"/>
              <a:t> </a:t>
            </a:r>
            <a:r>
              <a:rPr lang="ru-RU" sz="1900" dirty="0" err="1"/>
              <a:t>академії</a:t>
            </a:r>
            <a:r>
              <a:rPr lang="ru-RU" sz="1900" dirty="0"/>
              <a:t> наук</a:t>
            </a:r>
            <a:endParaRPr lang="uk-UA" sz="1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/>
              <a:t>Національна</a:t>
            </a:r>
            <a:r>
              <a:rPr lang="ru-RU" sz="1900" dirty="0"/>
              <a:t> </a:t>
            </a:r>
            <a:r>
              <a:rPr lang="ru-RU" sz="1900" dirty="0" err="1"/>
              <a:t>академія</a:t>
            </a:r>
            <a:r>
              <a:rPr lang="ru-RU" sz="1900" dirty="0"/>
              <a:t> </a:t>
            </a:r>
            <a:r>
              <a:rPr lang="ru-RU" sz="1900" dirty="0" err="1"/>
              <a:t>Служби</a:t>
            </a:r>
            <a:r>
              <a:rPr lang="ru-RU" sz="1900" dirty="0"/>
              <a:t> </a:t>
            </a:r>
            <a:r>
              <a:rPr lang="ru-RU" sz="1900" dirty="0" err="1"/>
              <a:t>безпеки</a:t>
            </a:r>
            <a:r>
              <a:rPr lang="ru-RU" sz="1900" dirty="0"/>
              <a:t> </a:t>
            </a:r>
            <a:r>
              <a:rPr lang="ru-RU" sz="1900" dirty="0" err="1"/>
              <a:t>України</a:t>
            </a:r>
            <a:r>
              <a:rPr lang="ru-RU" sz="1900" dirty="0"/>
              <a:t>, </a:t>
            </a:r>
            <a:r>
              <a:rPr lang="ru-RU" sz="1900" dirty="0" err="1"/>
              <a:t>Україна</a:t>
            </a:r>
            <a:r>
              <a:rPr lang="ru-RU" sz="1900" dirty="0"/>
              <a:t> </a:t>
            </a:r>
            <a:endParaRPr lang="uk-UA" sz="1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/>
              <a:t>Військовий</a:t>
            </a:r>
            <a:r>
              <a:rPr lang="ru-RU" sz="1900" dirty="0"/>
              <a:t> </a:t>
            </a:r>
            <a:r>
              <a:rPr lang="ru-RU" sz="1900" dirty="0" err="1"/>
              <a:t>інститут</a:t>
            </a:r>
            <a:r>
              <a:rPr lang="ru-RU" sz="1900" dirty="0"/>
              <a:t> телекомунікацій і </a:t>
            </a:r>
            <a:r>
              <a:rPr lang="ru-RU" sz="1900" dirty="0" err="1"/>
              <a:t>інформатизації</a:t>
            </a:r>
            <a:r>
              <a:rPr lang="ru-RU" sz="1900" dirty="0"/>
              <a:t> </a:t>
            </a:r>
            <a:r>
              <a:rPr lang="ru-RU" sz="1900" dirty="0" err="1"/>
              <a:t>імені</a:t>
            </a:r>
            <a:r>
              <a:rPr lang="ru-RU" sz="1900" dirty="0"/>
              <a:t> </a:t>
            </a:r>
            <a:r>
              <a:rPr lang="ru-RU" sz="1900" dirty="0" err="1"/>
              <a:t>Героїв</a:t>
            </a:r>
            <a:r>
              <a:rPr lang="ru-RU" sz="1900" dirty="0"/>
              <a:t> Крут</a:t>
            </a:r>
            <a:endParaRPr lang="uk-UA" sz="1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/>
              <a:t>Конотопський</a:t>
            </a:r>
            <a:r>
              <a:rPr lang="ru-RU" sz="1900" dirty="0"/>
              <a:t> </a:t>
            </a:r>
            <a:r>
              <a:rPr lang="ru-RU" sz="1900" dirty="0" err="1"/>
              <a:t>інститут</a:t>
            </a:r>
            <a:r>
              <a:rPr lang="ru-RU" sz="1900" dirty="0"/>
              <a:t> </a:t>
            </a:r>
            <a:r>
              <a:rPr lang="ru-RU" sz="1900" dirty="0" err="1"/>
              <a:t>Сумського</a:t>
            </a:r>
            <a:r>
              <a:rPr lang="ru-RU" sz="1900" dirty="0"/>
              <a:t> державного </a:t>
            </a:r>
            <a:r>
              <a:rPr lang="ru-RU" sz="1900" dirty="0" err="1"/>
              <a:t>університету</a:t>
            </a:r>
            <a:endParaRPr lang="uk-UA" sz="1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/>
              <a:t>Таврійський</a:t>
            </a:r>
            <a:r>
              <a:rPr lang="ru-RU" sz="1900" dirty="0"/>
              <a:t> </a:t>
            </a:r>
            <a:r>
              <a:rPr lang="ru-RU" sz="1900" dirty="0" err="1"/>
              <a:t>національний</a:t>
            </a:r>
            <a:r>
              <a:rPr lang="ru-RU" sz="1900" dirty="0"/>
              <a:t> </a:t>
            </a:r>
            <a:r>
              <a:rPr lang="ru-RU" sz="1900" dirty="0" err="1"/>
              <a:t>університет</a:t>
            </a:r>
            <a:r>
              <a:rPr lang="ru-RU" sz="1900" dirty="0"/>
              <a:t> </a:t>
            </a:r>
            <a:r>
              <a:rPr lang="ru-RU" sz="1900" dirty="0" err="1"/>
              <a:t>імені</a:t>
            </a:r>
            <a:r>
              <a:rPr lang="ru-RU" sz="1900" dirty="0"/>
              <a:t> В. І. </a:t>
            </a:r>
            <a:r>
              <a:rPr lang="ru-RU" sz="1900" dirty="0" err="1"/>
              <a:t>Вернадського</a:t>
            </a:r>
            <a:endParaRPr lang="uk-UA" sz="1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/>
              <a:t>Житомирський</a:t>
            </a:r>
            <a:r>
              <a:rPr lang="ru-RU" sz="1900" dirty="0"/>
              <a:t> </a:t>
            </a:r>
            <a:r>
              <a:rPr lang="ru-RU" sz="1900" dirty="0" err="1"/>
              <a:t>військовий</a:t>
            </a:r>
            <a:r>
              <a:rPr lang="ru-RU" sz="1900" dirty="0"/>
              <a:t> </a:t>
            </a:r>
            <a:r>
              <a:rPr lang="ru-RU" sz="1900" dirty="0" err="1"/>
              <a:t>інститут</a:t>
            </a:r>
            <a:r>
              <a:rPr lang="ru-RU" sz="1900" dirty="0"/>
              <a:t> </a:t>
            </a:r>
            <a:r>
              <a:rPr lang="ru-RU" sz="1900" dirty="0" err="1"/>
              <a:t>імені</a:t>
            </a:r>
            <a:r>
              <a:rPr lang="ru-RU" sz="1900" dirty="0"/>
              <a:t> С. П. </a:t>
            </a:r>
            <a:r>
              <a:rPr lang="ru-RU" sz="1900" dirty="0" err="1"/>
              <a:t>Корольова</a:t>
            </a:r>
            <a:endParaRPr lang="uk-UA" sz="1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/>
              <a:t>Харківський</a:t>
            </a:r>
            <a:r>
              <a:rPr lang="ru-RU" sz="1900" dirty="0"/>
              <a:t> </a:t>
            </a:r>
            <a:r>
              <a:rPr lang="ru-RU" sz="1900" dirty="0" err="1"/>
              <a:t>національний</a:t>
            </a:r>
            <a:r>
              <a:rPr lang="ru-RU" sz="1900" dirty="0"/>
              <a:t> </a:t>
            </a:r>
            <a:r>
              <a:rPr lang="ru-RU" sz="1900" dirty="0" err="1"/>
              <a:t>університет</a:t>
            </a:r>
            <a:r>
              <a:rPr lang="ru-RU" sz="1900" dirty="0"/>
              <a:t> </a:t>
            </a:r>
            <a:r>
              <a:rPr lang="ru-RU" sz="1900" dirty="0" err="1"/>
              <a:t>радіоелектроніки</a:t>
            </a:r>
            <a:endParaRPr lang="uk-UA" sz="19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dirty="0" err="1"/>
              <a:t>Харківський</a:t>
            </a:r>
            <a:r>
              <a:rPr lang="ru-RU" sz="1900" dirty="0"/>
              <a:t> патентно-</a:t>
            </a:r>
            <a:r>
              <a:rPr lang="ru-RU" sz="1900" dirty="0" err="1"/>
              <a:t>комп’ютерний</a:t>
            </a:r>
            <a:r>
              <a:rPr lang="ru-RU" sz="1900" dirty="0"/>
              <a:t> </a:t>
            </a:r>
            <a:r>
              <a:rPr lang="ru-RU" sz="1900" dirty="0" err="1"/>
              <a:t>коледж</a:t>
            </a:r>
            <a:r>
              <a:rPr lang="ru-RU" sz="1900" i="1" dirty="0"/>
              <a:t> 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3025093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331076"/>
            <a:ext cx="11335407" cy="63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95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0012" y="2015809"/>
            <a:ext cx="103526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Ш</a:t>
            </a:r>
            <a:r>
              <a:rPr lang="uk-UA" sz="3200" dirty="0" smtClean="0"/>
              <a:t>ановні </a:t>
            </a:r>
            <a:r>
              <a:rPr lang="uk-UA" sz="3200" dirty="0"/>
              <a:t>колеги, бажаю </a:t>
            </a:r>
            <a:r>
              <a:rPr lang="uk-UA" sz="3200" dirty="0" smtClean="0"/>
              <a:t>успішного </a:t>
            </a:r>
            <a:r>
              <a:rPr lang="uk-UA" sz="3200" dirty="0"/>
              <a:t>проведення нашої </a:t>
            </a:r>
            <a:r>
              <a:rPr lang="ru-RU" sz="3200" b="1" dirty="0"/>
              <a:t>XVII </a:t>
            </a:r>
            <a:r>
              <a:rPr lang="ru-RU" sz="3200" b="1" dirty="0" err="1"/>
              <a:t>Міжнародній</a:t>
            </a:r>
            <a:r>
              <a:rPr lang="ru-RU" sz="3200" b="1" dirty="0"/>
              <a:t> </a:t>
            </a:r>
            <a:r>
              <a:rPr lang="ru-RU" sz="3200" b="1" dirty="0" err="1"/>
              <a:t>науково-технічній</a:t>
            </a:r>
            <a:r>
              <a:rPr lang="ru-RU" sz="3200" b="1" dirty="0"/>
              <a:t> </a:t>
            </a:r>
            <a:r>
              <a:rPr lang="ru-RU" sz="3200" b="1" dirty="0" err="1"/>
              <a:t>конференції</a:t>
            </a:r>
            <a:endParaRPr lang="ru-RU" sz="3200" b="1" dirty="0"/>
          </a:p>
          <a:p>
            <a:pPr algn="ctr"/>
            <a:r>
              <a:rPr lang="ru-RU" sz="3200" b="1" dirty="0"/>
              <a:t>«</a:t>
            </a:r>
            <a:r>
              <a:rPr lang="ru-RU" sz="3200" b="1" dirty="0" err="1"/>
              <a:t>Перспективи</a:t>
            </a:r>
            <a:r>
              <a:rPr lang="ru-RU" sz="3200" b="1" dirty="0"/>
              <a:t> телекомунікацій</a:t>
            </a:r>
            <a:r>
              <a:rPr lang="ru-RU" sz="3200" b="1" dirty="0" smtClean="0"/>
              <a:t>»</a:t>
            </a:r>
            <a:endParaRPr lang="uk-UA" sz="3200" b="1" dirty="0"/>
          </a:p>
          <a:p>
            <a:r>
              <a:rPr lang="uk-UA" sz="2800" dirty="0"/>
              <a:t> </a:t>
            </a:r>
            <a:endParaRPr lang="uk-UA" sz="2800" dirty="0" smtClean="0"/>
          </a:p>
          <a:p>
            <a:endParaRPr lang="uk-UA" sz="2800" dirty="0" smtClean="0"/>
          </a:p>
          <a:p>
            <a:endParaRPr lang="uk-UA" sz="2800" dirty="0"/>
          </a:p>
          <a:p>
            <a:pPr algn="r"/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 </a:t>
            </a:r>
          </a:p>
          <a:p>
            <a:pPr algn="r"/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Всім нам миру! </a:t>
            </a:r>
          </a:p>
          <a:p>
            <a:pPr algn="r"/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Разом до перемоги! </a:t>
            </a:r>
          </a:p>
        </p:txBody>
      </p:sp>
    </p:spTree>
    <p:extLst>
      <p:ext uri="{BB962C8B-B14F-4D97-AF65-F5344CB8AC3E}">
        <p14:creationId xmlns:p14="http://schemas.microsoft.com/office/powerpoint/2010/main" val="696357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424" y="668407"/>
            <a:ext cx="6574220" cy="854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400" dirty="0"/>
              <a:t>Наша країна живе в умова військового стану вже понад рік. </a:t>
            </a:r>
            <a:endParaRPr lang="uk-UA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986911" y="1220807"/>
            <a:ext cx="58862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7986" y="2386895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7985" y="3882954"/>
            <a:ext cx="9527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                                  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3035" y="4252286"/>
            <a:ext cx="7593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                                              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2042" y="460162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3035" y="541837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28158"/>
            <a:ext cx="20955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216" y="252742"/>
            <a:ext cx="1943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270" y="2154786"/>
            <a:ext cx="16192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7534" y="2130735"/>
            <a:ext cx="8711716" cy="1250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400" dirty="0"/>
              <a:t>Ворог намагається зламати нашу державу, її інфраструктуру, громадський дух, понівечити суспільно-економічні, освітні та наукові процеси.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8676" y="4013922"/>
            <a:ext cx="7975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ми </a:t>
            </a:r>
            <a:r>
              <a:rPr lang="uk-UA" sz="2400" dirty="0"/>
              <a:t>адаптувалися до поточних змін, </a:t>
            </a:r>
            <a:endParaRPr lang="uk-UA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переформатували </a:t>
            </a:r>
            <a:r>
              <a:rPr lang="uk-UA" sz="2400" dirty="0"/>
              <a:t>підходи до надання освітніх послуг</a:t>
            </a:r>
            <a:r>
              <a:rPr lang="uk-UA" sz="2400" dirty="0" smtClean="0"/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удосконалили </a:t>
            </a:r>
            <a:r>
              <a:rPr lang="uk-UA" sz="2400" dirty="0"/>
              <a:t>процеси комунікації та взаємодії на рівні університету, науковців, викладачів та студентів.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" y="3381718"/>
            <a:ext cx="17430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" y="4963793"/>
            <a:ext cx="3235641" cy="176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779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88" y="4816806"/>
            <a:ext cx="3209509" cy="204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372" y="535007"/>
            <a:ext cx="11374382" cy="283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400" dirty="0" err="1"/>
              <a:t>І</a:t>
            </a:r>
            <a:r>
              <a:rPr lang="uk-UA" sz="2400" dirty="0" err="1" smtClean="0"/>
              <a:t>нфокомунікаційні</a:t>
            </a:r>
            <a:r>
              <a:rPr lang="uk-UA" sz="2400" dirty="0" smtClean="0"/>
              <a:t> </a:t>
            </a:r>
            <a:r>
              <a:rPr lang="uk-UA" sz="2400" dirty="0"/>
              <a:t>технології є важливою складовою </a:t>
            </a:r>
            <a:r>
              <a:rPr lang="uk-UA" sz="2400" dirty="0" smtClean="0"/>
              <a:t>підтримки наших воїнів. </a:t>
            </a:r>
          </a:p>
          <a:p>
            <a:pPr marL="0" lvl="1"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400" dirty="0" smtClean="0"/>
              <a:t>Інфокомунікації дозволяють:</a:t>
            </a:r>
          </a:p>
          <a:p>
            <a:pPr marL="342900" lvl="1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180340" algn="l"/>
              </a:tabLst>
            </a:pPr>
            <a:r>
              <a:rPr lang="uk-UA" sz="2400" dirty="0" smtClean="0"/>
              <a:t>організовувати </a:t>
            </a:r>
            <a:r>
              <a:rPr lang="uk-UA" sz="2400" dirty="0"/>
              <a:t>взаємодію багатьох ланок системи захисту нашої країни,  </a:t>
            </a:r>
            <a:endParaRPr lang="uk-UA" sz="2400" dirty="0" smtClean="0"/>
          </a:p>
          <a:p>
            <a:pPr marL="342900" lvl="1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180340" algn="l"/>
              </a:tabLst>
            </a:pPr>
            <a:r>
              <a:rPr lang="uk-UA" sz="2400" dirty="0" smtClean="0"/>
              <a:t>підтримувати </a:t>
            </a:r>
            <a:r>
              <a:rPr lang="uk-UA" sz="2400" dirty="0"/>
              <a:t>роботу дронів та БПЛА, </a:t>
            </a:r>
            <a:endParaRPr lang="uk-UA" sz="2400" dirty="0" smtClean="0"/>
          </a:p>
          <a:p>
            <a:pPr marL="342900" lvl="1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180340" algn="l"/>
              </a:tabLst>
            </a:pPr>
            <a:r>
              <a:rPr lang="uk-UA" sz="2400" dirty="0" smtClean="0"/>
              <a:t>відстежувати </a:t>
            </a:r>
            <a:r>
              <a:rPr lang="uk-UA" sz="2400" dirty="0"/>
              <a:t>розташування ворога, </a:t>
            </a:r>
            <a:endParaRPr lang="uk-UA" sz="2400" dirty="0" smtClean="0"/>
          </a:p>
          <a:p>
            <a:pPr marL="342900" lvl="1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180340" algn="l"/>
              </a:tabLst>
            </a:pPr>
            <a:r>
              <a:rPr lang="uk-UA" sz="2400" dirty="0" smtClean="0"/>
              <a:t>забезпечувати </a:t>
            </a:r>
            <a:r>
              <a:rPr lang="uk-UA" sz="2400" dirty="0"/>
              <a:t>зв’язком воїнів в польових умовах, </a:t>
            </a:r>
            <a:endParaRPr lang="uk-UA" sz="2400" dirty="0" smtClean="0"/>
          </a:p>
          <a:p>
            <a:pPr marL="342900" lvl="1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180340" algn="l"/>
              </a:tabLst>
            </a:pPr>
            <a:r>
              <a:rPr lang="uk-UA" sz="2400" dirty="0" smtClean="0"/>
              <a:t>та </a:t>
            </a:r>
            <a:r>
              <a:rPr lang="uk-UA" sz="2400" dirty="0"/>
              <a:t>багато-багато іншого.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7067" y="569806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5439"/>
            <a:ext cx="3105906" cy="220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12" y="3628429"/>
            <a:ext cx="2899705" cy="195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526" y="3621868"/>
            <a:ext cx="3097485" cy="188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21" y="4927082"/>
            <a:ext cx="3295279" cy="193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1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731" y="1574426"/>
            <a:ext cx="6511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tabLst>
                <a:tab pos="361950" algn="l"/>
                <a:tab pos="542925" algn="l"/>
              </a:tabLst>
            </a:pPr>
            <a:r>
              <a:rPr lang="uk-UA" sz="3200" dirty="0"/>
              <a:t>Спілкування </a:t>
            </a:r>
            <a:r>
              <a:rPr lang="uk-UA" sz="3200" dirty="0" err="1"/>
              <a:t>онлайн</a:t>
            </a:r>
            <a:r>
              <a:rPr lang="uk-UA" sz="3200" dirty="0"/>
              <a:t>, </a:t>
            </a:r>
            <a:endParaRPr lang="uk-UA" sz="3200" dirty="0" smtClean="0"/>
          </a:p>
          <a:p>
            <a:pPr marL="342900" indent="-342900" algn="just">
              <a:buFont typeface="Arial" pitchFamily="34" charset="0"/>
              <a:buChar char="•"/>
              <a:tabLst>
                <a:tab pos="361950" algn="l"/>
                <a:tab pos="542925" algn="l"/>
              </a:tabLst>
            </a:pPr>
            <a:r>
              <a:rPr lang="uk-UA" sz="3200" dirty="0" smtClean="0"/>
              <a:t>проведення дистанційних зустрічей, </a:t>
            </a:r>
          </a:p>
          <a:p>
            <a:pPr marL="342900" indent="-342900" algn="just">
              <a:buFont typeface="Arial" pitchFamily="34" charset="0"/>
              <a:buChar char="•"/>
              <a:tabLst>
                <a:tab pos="361950" algn="l"/>
                <a:tab pos="542925" algn="l"/>
              </a:tabLst>
            </a:pPr>
            <a:r>
              <a:rPr lang="uk-UA" sz="3200" dirty="0" smtClean="0"/>
              <a:t>навчання </a:t>
            </a:r>
            <a:r>
              <a:rPr lang="uk-UA" sz="3200" dirty="0"/>
              <a:t>в </a:t>
            </a:r>
            <a:r>
              <a:rPr lang="uk-UA" sz="3200" dirty="0" err="1"/>
              <a:t>зумі</a:t>
            </a:r>
            <a:r>
              <a:rPr lang="uk-UA" sz="3200" dirty="0"/>
              <a:t> або в інших </a:t>
            </a:r>
            <a:r>
              <a:rPr lang="uk-UA" sz="3200" dirty="0" err="1"/>
              <a:t>онлайн-кабінетах</a:t>
            </a:r>
            <a:r>
              <a:rPr lang="uk-UA" sz="3200" dirty="0" smtClean="0"/>
              <a:t>,</a:t>
            </a:r>
          </a:p>
          <a:p>
            <a:pPr marL="342900" indent="-342900" algn="just">
              <a:buFont typeface="Arial" pitchFamily="34" charset="0"/>
              <a:buChar char="•"/>
              <a:tabLst>
                <a:tab pos="361950" algn="l"/>
                <a:tab pos="542925" algn="l"/>
              </a:tabLst>
            </a:pPr>
            <a:r>
              <a:rPr lang="uk-UA" sz="3200" dirty="0" smtClean="0"/>
              <a:t>створення </a:t>
            </a:r>
            <a:r>
              <a:rPr lang="uk-UA" sz="3200" dirty="0"/>
              <a:t>нової віртуальної реальності </a:t>
            </a:r>
            <a:endParaRPr lang="uk-UA" sz="32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78652" y="594246"/>
            <a:ext cx="9352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361950" algn="l"/>
                <a:tab pos="542925" algn="l"/>
              </a:tabLst>
            </a:pPr>
            <a:r>
              <a:rPr lang="uk-UA" sz="3200" b="1" dirty="0" smtClean="0"/>
              <a:t>Сучасні звичні інструменти </a:t>
            </a:r>
            <a:r>
              <a:rPr lang="uk-UA" sz="3200" b="1" dirty="0"/>
              <a:t>для </a:t>
            </a:r>
            <a:r>
              <a:rPr lang="uk-UA" sz="3200" b="1" dirty="0" smtClean="0"/>
              <a:t>спілкування: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78759" y="2438887"/>
            <a:ext cx="1957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361950" algn="l"/>
                <a:tab pos="542925" algn="l"/>
              </a:tabLst>
            </a:pPr>
            <a:r>
              <a:rPr lang="uk-UA" sz="3200" dirty="0"/>
              <a:t>П</a:t>
            </a:r>
            <a:r>
              <a:rPr lang="uk-UA" sz="3200" dirty="0" smtClean="0"/>
              <a:t>андемія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41539" y="3773015"/>
            <a:ext cx="3243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361950" algn="l"/>
                <a:tab pos="542925" algn="l"/>
              </a:tabLst>
            </a:pPr>
            <a:r>
              <a:rPr lang="uk-UA" sz="3200" dirty="0" smtClean="0"/>
              <a:t>Військовий стан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7517424" y="2544508"/>
            <a:ext cx="1014529" cy="3021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  <p:sp>
        <p:nvSpPr>
          <p:cNvPr id="11" name="Стрелка влево 10"/>
          <p:cNvSpPr/>
          <p:nvPr/>
        </p:nvSpPr>
        <p:spPr>
          <a:xfrm>
            <a:off x="7517424" y="3863832"/>
            <a:ext cx="893520" cy="3021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/>
          </a:p>
        </p:txBody>
      </p:sp>
    </p:spTree>
    <p:extLst>
      <p:ext uri="{BB962C8B-B14F-4D97-AF65-F5344CB8AC3E}">
        <p14:creationId xmlns:p14="http://schemas.microsoft.com/office/powerpoint/2010/main" val="176720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3843" y="505271"/>
            <a:ext cx="681415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79388" algn="l"/>
                <a:tab pos="361950" algn="l"/>
              </a:tabLst>
            </a:pPr>
            <a:r>
              <a:rPr lang="uk-UA" sz="2800" dirty="0" smtClean="0"/>
              <a:t>Інфокомунікації – технічний базис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526958" y="1107604"/>
            <a:ext cx="59773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/>
          </a:p>
        </p:txBody>
      </p:sp>
      <p:sp>
        <p:nvSpPr>
          <p:cNvPr id="7" name="Прямоугольник 6"/>
          <p:cNvSpPr/>
          <p:nvPr/>
        </p:nvSpPr>
        <p:spPr>
          <a:xfrm>
            <a:off x="3570418" y="1802292"/>
            <a:ext cx="510853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79388" algn="l"/>
                <a:tab pos="361950" algn="l"/>
              </a:tabLst>
            </a:pPr>
            <a:r>
              <a:rPr lang="en-US" sz="2800" dirty="0" smtClean="0"/>
              <a:t>On-line </a:t>
            </a:r>
            <a:r>
              <a:rPr lang="ru-RU" sz="2800" dirty="0" err="1" smtClean="0"/>
              <a:t>секц</a:t>
            </a:r>
            <a:r>
              <a:rPr lang="uk-UA" sz="2800" dirty="0" err="1" smtClean="0"/>
              <a:t>ії</a:t>
            </a:r>
            <a:r>
              <a:rPr lang="uk-UA" sz="2800" dirty="0" smtClean="0"/>
              <a:t> конференції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7625" y="3638472"/>
            <a:ext cx="11094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2800" b="1" i="1" dirty="0" smtClean="0"/>
              <a:t>Вітаємо </a:t>
            </a:r>
            <a:r>
              <a:rPr lang="uk-UA" sz="2800" b="1" i="1" dirty="0"/>
              <a:t>Вас із початком роботи </a:t>
            </a:r>
            <a:endParaRPr lang="uk-UA" sz="2800" b="1" i="1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800" b="1" i="1" dirty="0" smtClean="0">
                <a:sym typeface="Arial"/>
              </a:rPr>
              <a:t>XVII </a:t>
            </a:r>
            <a:r>
              <a:rPr lang="ru-RU" altLang="en-US" sz="2800" b="1" i="1" dirty="0" err="1">
                <a:sym typeface="Arial"/>
              </a:rPr>
              <a:t>Міжнародній</a:t>
            </a:r>
            <a:r>
              <a:rPr lang="ru-RU" altLang="en-US" sz="2800" b="1" i="1" dirty="0">
                <a:sym typeface="Arial"/>
              </a:rPr>
              <a:t> </a:t>
            </a:r>
            <a:r>
              <a:rPr lang="ru-RU" altLang="en-US" sz="2800" b="1" i="1" dirty="0" err="1">
                <a:sym typeface="Arial"/>
              </a:rPr>
              <a:t>науково-технічній</a:t>
            </a:r>
            <a:r>
              <a:rPr lang="ru-RU" altLang="en-US" sz="2800" b="1" i="1" dirty="0">
                <a:sym typeface="Arial"/>
              </a:rPr>
              <a:t> </a:t>
            </a:r>
            <a:r>
              <a:rPr lang="ru-RU" altLang="en-US" sz="2800" b="1" i="1" dirty="0" err="1">
                <a:sym typeface="Arial"/>
              </a:rPr>
              <a:t>конференції</a:t>
            </a:r>
            <a:endParaRPr lang="ru-RU" altLang="en-US" sz="2800" b="1" i="1" dirty="0">
              <a:sym typeface="Arial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800" b="1" i="1" dirty="0">
                <a:sym typeface="Arial"/>
              </a:rPr>
              <a:t>«</a:t>
            </a:r>
            <a:r>
              <a:rPr lang="ru-RU" altLang="en-US" sz="2800" b="1" i="1" dirty="0" err="1">
                <a:sym typeface="Arial"/>
              </a:rPr>
              <a:t>Перспективи</a:t>
            </a:r>
            <a:r>
              <a:rPr lang="ru-RU" altLang="en-US" sz="2800" b="1" i="1" dirty="0">
                <a:sym typeface="Arial"/>
              </a:rPr>
              <a:t> телекомунікацій</a:t>
            </a:r>
            <a:r>
              <a:rPr lang="ru-RU" altLang="en-US" sz="2800" b="1" i="1" dirty="0" smtClean="0">
                <a:sym typeface="Arial"/>
              </a:rPr>
              <a:t>»!</a:t>
            </a:r>
            <a:endParaRPr lang="ru-RU" altLang="en-US" sz="2800" b="1" i="1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528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280" y="787286"/>
            <a:ext cx="113459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За своїм змістом і науково-технічною спрямованістю конференція «Перспективи телекомунікацій» </a:t>
            </a:r>
            <a:r>
              <a:rPr lang="uk-UA" sz="2400" dirty="0" smtClean="0"/>
              <a:t>:</a:t>
            </a:r>
          </a:p>
          <a:p>
            <a:pPr marL="725488" indent="-284163">
              <a:buFont typeface="Arial" pitchFamily="34" charset="0"/>
              <a:buChar char="•"/>
            </a:pPr>
            <a:r>
              <a:rPr lang="uk-UA" sz="2400" dirty="0" smtClean="0"/>
              <a:t>відповідає </a:t>
            </a:r>
            <a:r>
              <a:rPr lang="uk-UA" sz="2400" dirty="0"/>
              <a:t>сучасним вимогам до розвитку цифрової трансформації та інформатизації суспільства, </a:t>
            </a:r>
            <a:endParaRPr lang="uk-UA" sz="2400" dirty="0" smtClean="0"/>
          </a:p>
          <a:p>
            <a:pPr marL="725488" indent="-284163">
              <a:buFont typeface="Arial" pitchFamily="34" charset="0"/>
              <a:buChar char="•"/>
            </a:pPr>
            <a:r>
              <a:rPr lang="uk-UA" sz="2400" dirty="0" smtClean="0"/>
              <a:t>інтенсивному </a:t>
            </a:r>
            <a:r>
              <a:rPr lang="uk-UA" sz="2400" dirty="0"/>
              <a:t>поширенню індустрії 4.0, які є загальносвітовими трендами в діяльності практично усіх розвинених країн. 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uk-UA" sz="2400" dirty="0" smtClean="0"/>
          </a:p>
          <a:p>
            <a:r>
              <a:rPr lang="uk-UA" sz="2400" dirty="0" smtClean="0"/>
              <a:t>Базовими </a:t>
            </a:r>
            <a:r>
              <a:rPr lang="uk-UA" sz="2400" dirty="0"/>
              <a:t>напрямами цих процесів </a:t>
            </a:r>
            <a:r>
              <a:rPr lang="uk-UA" sz="2400" dirty="0" smtClean="0"/>
              <a:t>є проривні </a:t>
            </a:r>
            <a:r>
              <a:rPr lang="uk-UA" sz="2400" dirty="0"/>
              <a:t>інновації </a:t>
            </a:r>
            <a:r>
              <a:rPr lang="uk-UA" sz="2400" dirty="0" smtClean="0"/>
              <a:t>з:</a:t>
            </a:r>
          </a:p>
          <a:p>
            <a:pPr marL="725488" indent="-284163">
              <a:buFont typeface="Arial" pitchFamily="34" charset="0"/>
              <a:buChar char="•"/>
            </a:pPr>
            <a:r>
              <a:rPr lang="uk-UA" sz="2400" dirty="0" smtClean="0"/>
              <a:t>розвитку </a:t>
            </a:r>
            <a:r>
              <a:rPr lang="uk-UA" sz="2400" dirty="0"/>
              <a:t>технологій Інтернету речей та штучного інтелекту, </a:t>
            </a:r>
          </a:p>
          <a:p>
            <a:pPr marL="725488" indent="-284163">
              <a:buFont typeface="Arial" pitchFamily="34" charset="0"/>
              <a:buChar char="•"/>
            </a:pPr>
            <a:r>
              <a:rPr lang="uk-UA" sz="2400" dirty="0" smtClean="0"/>
              <a:t>аналізу </a:t>
            </a:r>
            <a:r>
              <a:rPr lang="uk-UA" sz="2400" dirty="0"/>
              <a:t>Великих Даних, </a:t>
            </a:r>
          </a:p>
          <a:p>
            <a:pPr marL="725488" indent="-284163">
              <a:buFont typeface="Arial" pitchFamily="34" charset="0"/>
              <a:buChar char="•"/>
            </a:pPr>
            <a:r>
              <a:rPr lang="uk-UA" sz="2400" dirty="0" smtClean="0"/>
              <a:t>створення </a:t>
            </a:r>
            <a:r>
              <a:rPr lang="uk-UA" sz="2400" dirty="0"/>
              <a:t>та запровадження високошвидкісних телекомунікаційних інфраструктур. </a:t>
            </a:r>
          </a:p>
        </p:txBody>
      </p:sp>
    </p:spTree>
    <p:extLst>
      <p:ext uri="{BB962C8B-B14F-4D97-AF65-F5344CB8AC3E}">
        <p14:creationId xmlns:p14="http://schemas.microsoft.com/office/powerpoint/2010/main" val="383989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852" y="530019"/>
            <a:ext cx="11571515" cy="3401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Digital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Ukraine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проєкт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з ТУ м. Дрезден)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розробка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дистанційних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курсів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подальшим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впровадженням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спеціалізовану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платформу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дистанційного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навчання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– співвиконавець від НН ІТС: </a:t>
            </a:r>
            <a:r>
              <a:rPr lang="uk-UA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д.т.н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., проф. </a:t>
            </a: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Глоба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Л.С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uk-UA" sz="2400" b="1" i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Взаємодія з </a:t>
            </a: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Королівським технологічним інститутом  м. Стокгольм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(Швеція) в рамках виконання міжнародного наукового </a:t>
            </a:r>
            <a:r>
              <a:rPr lang="uk-UA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проєкту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(01.01.2023-24.12.2024р):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THz-metamaterial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komunnikation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och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avkanning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співвиконавець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НН ІТС: </a:t>
            </a: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доц. </a:t>
            </a:r>
            <a:r>
              <a:rPr lang="uk-UA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Живков</a:t>
            </a: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О.П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26" y="4116459"/>
            <a:ext cx="9144002" cy="26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277398"/>
            <a:ext cx="11745685" cy="626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 рік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Завершено</a:t>
            </a:r>
            <a:r>
              <a:rPr lang="uk-U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виконання 3-х </a:t>
            </a:r>
            <a:r>
              <a:rPr lang="uk-UA" sz="2000" dirty="0" smtClean="0"/>
              <a:t>держбюджетних </a:t>
            </a:r>
            <a:r>
              <a:rPr lang="uk-U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НДР: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80340" algn="l"/>
              </a:tabLst>
            </a:pPr>
            <a:r>
              <a:rPr lang="uk-UA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№2308-п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«Системи зв’язку та управління безпілотних апаратів з підвищеною стійкістю до впливу навмисних та ненавмисних завад» -  керівник роботи</a:t>
            </a:r>
            <a:r>
              <a:rPr lang="uk-UA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д.т.н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проф.</a:t>
            </a:r>
            <a:r>
              <a:rPr lang="uk-UA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Ільченко М. Ю.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80340" algn="l"/>
              </a:tabLst>
            </a:pPr>
            <a:r>
              <a:rPr lang="uk-UA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№ 2316-п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«Інтелектуалізація систем управління високопродуктивними сенсорними мережами на основі використання </a:t>
            </a:r>
            <a:r>
              <a:rPr lang="uk-UA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роботизованих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об’єктів та обчислювальної FOG-інфраструктури» - керівник роботи </a:t>
            </a:r>
            <a:r>
              <a:rPr lang="uk-UA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д.т.н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проф. </a:t>
            </a:r>
            <a:r>
              <a:rPr lang="uk-UA" sz="2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Уривський</a:t>
            </a:r>
            <a:r>
              <a:rPr lang="uk-UA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Л.О.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80340" algn="l"/>
              </a:tabLst>
            </a:pPr>
            <a:r>
              <a:rPr lang="uk-UA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№2414-р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«Розробка приймально-передавального модуля </a:t>
            </a:r>
            <a:r>
              <a:rPr lang="uk-UA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терагерцового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діапазону для високоточних систем наведення і керування» - керівник роботи </a:t>
            </a:r>
            <a:r>
              <a:rPr lang="uk-UA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к.т.н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uk-UA" sz="2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Авдєєнко</a:t>
            </a:r>
            <a:r>
              <a:rPr lang="uk-UA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Г.Л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Подано</a:t>
            </a:r>
            <a:r>
              <a:rPr lang="uk-U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проєктні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заявки на конкурс </a:t>
            </a:r>
            <a:r>
              <a:rPr lang="uk-U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держбюджетних робіт 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 2023 року: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Уривский</a:t>
            </a:r>
            <a:r>
              <a:rPr lang="uk-UA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Л.О.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«Територіальна система збору та обробки інформації на основі керування комплексом наземних об'єктів та літаючих роботів».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Авдєєнко</a:t>
            </a:r>
            <a:r>
              <a:rPr lang="uk-UA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Г.Л.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«Розробка дослідного зразка приймально-передавального модуля </a:t>
            </a:r>
            <a:r>
              <a:rPr lang="uk-UA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терагерцового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діапазону з підвищеною дальністю дії для високоточних систем наведення і керування».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Захаров О.В.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«Нові принципи побудови мікрохвильових малогабаритних </a:t>
            </a:r>
            <a:r>
              <a:rPr lang="uk-UA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частотно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-селективних пристроїв для перспективних систем бездротового зв'язку».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2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950" y="485094"/>
            <a:ext cx="40127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Конкурс грантових </a:t>
            </a:r>
            <a:r>
              <a:rPr lang="uk-UA" sz="2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проєктів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NATO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за програмою  "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Science for Peace and Security Program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NATO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“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D metamaterial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inspired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dielectric resonator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rectenna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for energy harvesting and electromagnetic 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sensing”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(Спільний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проєкт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з Литовським центром фізичних наук та технологій (м. Вільнюс), від НН ІТС співвиконавці: Ільченко М. Ю.,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Живков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О. П.,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Авдєєнко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Г. Л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., квітень 2022р)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 прийнято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позитивне рішення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щодо його фінансування (офіційний лист від 17.03.2023р)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547" y="422030"/>
            <a:ext cx="7286626" cy="6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5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728</Words>
  <Application>Microsoft Office PowerPoint</Application>
  <PresentationFormat>Произвольный</PresentationFormat>
  <Paragraphs>111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Рина</cp:lastModifiedBy>
  <cp:revision>108</cp:revision>
  <dcterms:created xsi:type="dcterms:W3CDTF">2023-04-07T21:48:15Z</dcterms:created>
  <dcterms:modified xsi:type="dcterms:W3CDTF">2023-04-17T18:31:50Z</dcterms:modified>
</cp:coreProperties>
</file>