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2.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slideLayouts/slideLayout16.xml" ContentType="application/vnd.openxmlformats-officedocument.presentationml.slideLayout+xml"/>
  <Override PartName="/ppt/notesSlides/notesSlide9.xml" ContentType="application/vnd.openxmlformats-officedocument.presentationml.notesSlide+xml"/>
  <Override PartName="/ppt/slideLayouts/slideLayout15.xml" ContentType="application/vnd.openxmlformats-officedocument.presentationml.slideLayout+xml"/>
  <Override PartName="/ppt/notesSlides/notesSlide10.xml" ContentType="application/vnd.openxmlformats-officedocument.presentationml.notesSlide+xml"/>
  <Override PartName="/ppt/slideLayouts/slideLayout14.xml" ContentType="application/vnd.openxmlformats-officedocument.presentationml.slideLayout+xml"/>
  <Override PartName="/ppt/notesSlides/notesSlide11.xml" ContentType="application/vnd.openxmlformats-officedocument.presentationml.notes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notesSlides/notesSlide8.xml" ContentType="application/vnd.openxmlformats-officedocument.presentationml.notesSlide+xml"/>
  <Override PartName="/ppt/notesSlides/notesSlide4.xml" ContentType="application/vnd.openxmlformats-officedocument.presentationml.notesSlide+xml"/>
  <Override PartName="/ppt/slideLayouts/slideLayout21.xml" ContentType="application/vnd.openxmlformats-officedocument.presentationml.slideLayout+xml"/>
  <Override PartName="/ppt/notesSlides/notesSlide5.xml" ContentType="application/vnd.openxmlformats-officedocument.presentationml.notesSlide+xml"/>
  <Override PartName="/ppt/slideLayouts/slideLayout20.xml" ContentType="application/vnd.openxmlformats-officedocument.presentationml.slideLayout+xml"/>
  <Override PartName="/ppt/notesSlides/notesSlide6.xml" ContentType="application/vnd.openxmlformats-officedocument.presentationml.notesSlide+xml"/>
  <Override PartName="/ppt/slideLayouts/slideLayout19.xml" ContentType="application/vnd.openxmlformats-officedocument.presentationml.slideLayout+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20.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slideLayouts/slideLayout10.xml" ContentType="application/vnd.openxmlformats-officedocument.presentationml.slideLayout+xml"/>
  <Override PartName="/ppt/notesSlides/notesSlide14.xml" ContentType="application/vnd.openxmlformats-officedocument.presentationml.notesSlide+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7" r:id="rId1"/>
    <p:sldMasterId id="2147483793" r:id="rId2"/>
  </p:sldMasterIdLst>
  <p:notesMasterIdLst>
    <p:notesMasterId r:id="rId25"/>
  </p:notesMasterIdLst>
  <p:sldIdLst>
    <p:sldId id="256" r:id="rId3"/>
    <p:sldId id="404" r:id="rId4"/>
    <p:sldId id="405" r:id="rId5"/>
    <p:sldId id="423" r:id="rId6"/>
    <p:sldId id="424" r:id="rId7"/>
    <p:sldId id="425" r:id="rId8"/>
    <p:sldId id="426" r:id="rId9"/>
    <p:sldId id="427" r:id="rId10"/>
    <p:sldId id="407" r:id="rId11"/>
    <p:sldId id="428" r:id="rId12"/>
    <p:sldId id="429" r:id="rId13"/>
    <p:sldId id="409" r:id="rId14"/>
    <p:sldId id="410" r:id="rId15"/>
    <p:sldId id="433" r:id="rId16"/>
    <p:sldId id="434" r:id="rId17"/>
    <p:sldId id="408" r:id="rId18"/>
    <p:sldId id="430" r:id="rId19"/>
    <p:sldId id="431" r:id="rId20"/>
    <p:sldId id="432" r:id="rId21"/>
    <p:sldId id="435" r:id="rId22"/>
    <p:sldId id="436" r:id="rId23"/>
    <p:sldId id="414" r:id="rId24"/>
  </p:sldIdLst>
  <p:sldSz cx="9144000" cy="6858000" type="screen4x3"/>
  <p:notesSz cx="6669088" cy="9753600"/>
  <p:defaultTex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a:srgbClr val="FF3300"/>
    <a:srgbClr val="CCCC00"/>
    <a:srgbClr val="FFCCFF"/>
    <a:srgbClr val="99FF99"/>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9" autoAdjust="0"/>
    <p:restoredTop sz="92269" autoAdjust="0"/>
  </p:normalViewPr>
  <p:slideViewPr>
    <p:cSldViewPr>
      <p:cViewPr varScale="1">
        <p:scale>
          <a:sx n="79" d="100"/>
          <a:sy n="79" d="100"/>
        </p:scale>
        <p:origin x="108" y="5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openxmlformats.org/officeDocument/2006/relationships/customXml" Target="../customXml/item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889250"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ru-RU"/>
          </a:p>
        </p:txBody>
      </p:sp>
      <p:sp>
        <p:nvSpPr>
          <p:cNvPr id="3075" name="Rectangle 3"/>
          <p:cNvSpPr>
            <a:spLocks noGrp="1" noChangeArrowheads="1"/>
          </p:cNvSpPr>
          <p:nvPr>
            <p:ph type="dt" idx="1"/>
          </p:nvPr>
        </p:nvSpPr>
        <p:spPr bwMode="auto">
          <a:xfrm>
            <a:off x="3778250" y="0"/>
            <a:ext cx="2889250"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ru-RU"/>
          </a:p>
        </p:txBody>
      </p:sp>
      <p:sp>
        <p:nvSpPr>
          <p:cNvPr id="3076" name="Rectangle 4"/>
          <p:cNvSpPr>
            <a:spLocks noGrp="1" noRot="1" noChangeAspect="1" noChangeArrowheads="1" noTextEdit="1"/>
          </p:cNvSpPr>
          <p:nvPr>
            <p:ph type="sldImg" idx="2"/>
          </p:nvPr>
        </p:nvSpPr>
        <p:spPr bwMode="auto">
          <a:xfrm>
            <a:off x="896938" y="731838"/>
            <a:ext cx="4875212" cy="3657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66750" y="4632325"/>
            <a:ext cx="5335588" cy="43894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Click to edit Master text styles</a:t>
            </a:r>
          </a:p>
          <a:p>
            <a:pPr lvl="1"/>
            <a:r>
              <a:rPr lang="ru-RU" noProof="0" smtClean="0"/>
              <a:t>Second level</a:t>
            </a:r>
          </a:p>
          <a:p>
            <a:pPr lvl="2"/>
            <a:r>
              <a:rPr lang="ru-RU" noProof="0" smtClean="0"/>
              <a:t>Third level</a:t>
            </a:r>
          </a:p>
          <a:p>
            <a:pPr lvl="3"/>
            <a:r>
              <a:rPr lang="ru-RU" noProof="0" smtClean="0"/>
              <a:t>Fourth level</a:t>
            </a:r>
          </a:p>
          <a:p>
            <a:pPr lvl="4"/>
            <a:r>
              <a:rPr lang="ru-RU" noProof="0" smtClean="0"/>
              <a:t>Fifth level</a:t>
            </a:r>
          </a:p>
        </p:txBody>
      </p:sp>
      <p:sp>
        <p:nvSpPr>
          <p:cNvPr id="3078" name="Rectangle 6"/>
          <p:cNvSpPr>
            <a:spLocks noGrp="1" noChangeArrowheads="1"/>
          </p:cNvSpPr>
          <p:nvPr>
            <p:ph type="ftr" sz="quarter" idx="4"/>
          </p:nvPr>
        </p:nvSpPr>
        <p:spPr bwMode="auto">
          <a:xfrm>
            <a:off x="0" y="9264650"/>
            <a:ext cx="2889250" cy="487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ru-RU"/>
          </a:p>
        </p:txBody>
      </p:sp>
      <p:sp>
        <p:nvSpPr>
          <p:cNvPr id="3079" name="Rectangle 7"/>
          <p:cNvSpPr>
            <a:spLocks noGrp="1" noChangeArrowheads="1"/>
          </p:cNvSpPr>
          <p:nvPr>
            <p:ph type="sldNum" sz="quarter" idx="5"/>
          </p:nvPr>
        </p:nvSpPr>
        <p:spPr bwMode="auto">
          <a:xfrm>
            <a:off x="3778250" y="9264650"/>
            <a:ext cx="2889250" cy="487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D1F359A-7E42-42E4-9F62-7C9C8001AA39}" type="slidenum">
              <a:rPr lang="ru-RU" altLang="en-US"/>
              <a:pPr>
                <a:defRPr/>
              </a:pPr>
              <a:t>‹#›</a:t>
            </a:fld>
            <a:endParaRPr lang="ru-RU"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CBD541-5BF1-4D5E-82A0-613927DED97B}" type="slidenum">
              <a:rPr lang="ru-RU" altLang="en-US" smtClean="0"/>
              <a:pPr/>
              <a:t>1</a:t>
            </a:fld>
            <a:endParaRPr lang="ru-RU" altLang="en-US" smtClean="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Образ слайда 1"/>
          <p:cNvSpPr>
            <a:spLocks noGrp="1" noRot="1" noChangeAspect="1" noTextEdit="1"/>
          </p:cNvSpPr>
          <p:nvPr>
            <p:ph type="sldImg"/>
          </p:nvPr>
        </p:nvSpPr>
        <p:spPr>
          <a:ln/>
        </p:spPr>
      </p:sp>
      <p:sp>
        <p:nvSpPr>
          <p:cNvPr id="25603"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en-US" smtClean="0">
                <a:latin typeface="Arial" panose="020B0604020202020204" pitchFamily="34" charset="0"/>
              </a:rPr>
              <a:t>   Слайд 2. </a:t>
            </a:r>
          </a:p>
          <a:p>
            <a:r>
              <a:rPr lang="ru-RU" altLang="en-US" smtClean="0">
                <a:latin typeface="Arial" panose="020B0604020202020204" pitchFamily="34" charset="0"/>
              </a:rPr>
              <a:t>   В современных телекоммуникационных беспроводных сетях наибольшие трудности наблюдаются в каналах с многолучевым распространением. Если в канале увеличивать скорость, то каждый элемент сигнала становится более коротким. При передаче с некоторой скоростью может наступить момент времени, в который опоздания луча (или лучей) достигнет значения, большего за длину самого символа. В этом  случае луч будет принят уже на продолжительности следующего переданного символа. Таким образом, возникает межсимвольная интерференция. Для борьбы с межсимвольной интерференцией существует прием: сокращение скорости передачи. Технология OFDM может быть эффективно использованная для сокращения скорости передачи и работы в многолучевом канале и борьбы с эффектом межсимвольной интерференции. Вместе с этим, OFDM обеспечивает необходимую суммарную скорость передачи благодаря поднесущим с низкой скоростью. Но недостатком технологии OFDM является Пик-фактор, который ухудшает энергетику линии. Поэтому на базе сигнально-кодовой конструкции, которая состоит из многократной манипуляции и кодирования LDPC, – вырабатывается компенсация энергетики OFDM и достигается необходимая достоверность с сохранением информационных свойств сигнала. Вышеперечисленные признаки отвечают LTE. </a:t>
            </a:r>
            <a:endParaRPr lang="en-US" altLang="en-US" smtClean="0">
              <a:latin typeface="Arial" panose="020B0604020202020204" pitchFamily="34" charset="0"/>
            </a:endParaRPr>
          </a:p>
          <a:p>
            <a:endParaRPr lang="en-US" altLang="en-US" smtClean="0">
              <a:latin typeface="Arial" panose="020B0604020202020204" pitchFamily="34" charset="0"/>
            </a:endParaRPr>
          </a:p>
        </p:txBody>
      </p:sp>
      <p:sp>
        <p:nvSpPr>
          <p:cNvPr id="25604"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DE36E23-198F-47A9-91B0-0B2AB2BEBD96}" type="slidenum">
              <a:rPr lang="ru-RU" altLang="en-US" smtClean="0"/>
              <a:pPr/>
              <a:t>10</a:t>
            </a:fld>
            <a:endParaRPr lang="ru-RU"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Образ слайда 1"/>
          <p:cNvSpPr>
            <a:spLocks noGrp="1" noRot="1" noChangeAspect="1" noTextEdit="1"/>
          </p:cNvSpPr>
          <p:nvPr>
            <p:ph type="sldImg"/>
          </p:nvPr>
        </p:nvSpPr>
        <p:spPr>
          <a:ln/>
        </p:spPr>
      </p:sp>
      <p:sp>
        <p:nvSpPr>
          <p:cNvPr id="27651"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en-US" smtClean="0">
                <a:latin typeface="Arial" panose="020B0604020202020204" pitchFamily="34" charset="0"/>
              </a:rPr>
              <a:t>   Слайд 2. </a:t>
            </a:r>
          </a:p>
          <a:p>
            <a:r>
              <a:rPr lang="ru-RU" altLang="en-US" smtClean="0">
                <a:latin typeface="Arial" panose="020B0604020202020204" pitchFamily="34" charset="0"/>
              </a:rPr>
              <a:t>   В современных телекоммуникационных беспроводных сетях наибольшие трудности наблюдаются в каналах с многолучевым распространением. Если в канале увеличивать скорость, то каждый элемент сигнала становится более коротким. При передаче с некоторой скоростью может наступить момент времени, в который опоздания луча (или лучей) достигнет значения, большего за длину самого символа. В этом  случае луч будет принят уже на продолжительности следующего переданного символа. Таким образом, возникает межсимвольная интерференция. Для борьбы с межсимвольной интерференцией существует прием: сокращение скорости передачи. Технология OFDM может быть эффективно использованная для сокращения скорости передачи и работы в многолучевом канале и борьбы с эффектом межсимвольной интерференции. Вместе с этим, OFDM обеспечивает необходимую суммарную скорость передачи благодаря поднесущим с низкой скоростью. Но недостатком технологии OFDM является Пик-фактор, который ухудшает энергетику линии. Поэтому на базе сигнально-кодовой конструкции, которая состоит из многократной манипуляции и кодирования LDPC, – вырабатывается компенсация энергетики OFDM и достигается необходимая достоверность с сохранением информационных свойств сигнала. Вышеперечисленные признаки отвечают LTE. </a:t>
            </a:r>
            <a:endParaRPr lang="en-US" altLang="en-US" smtClean="0">
              <a:latin typeface="Arial" panose="020B0604020202020204" pitchFamily="34" charset="0"/>
            </a:endParaRPr>
          </a:p>
          <a:p>
            <a:endParaRPr lang="en-US" altLang="en-US" smtClean="0">
              <a:latin typeface="Arial" panose="020B0604020202020204" pitchFamily="34" charset="0"/>
            </a:endParaRPr>
          </a:p>
        </p:txBody>
      </p:sp>
      <p:sp>
        <p:nvSpPr>
          <p:cNvPr id="27652"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16B3803-401B-45E6-BF4C-7F9A6DE595C6}" type="slidenum">
              <a:rPr lang="ru-RU" altLang="en-US" smtClean="0"/>
              <a:pPr/>
              <a:t>11</a:t>
            </a:fld>
            <a:endParaRPr lang="ru-RU"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Образ слайда 1"/>
          <p:cNvSpPr>
            <a:spLocks noGrp="1" noRot="1" noChangeAspect="1" noTextEdit="1"/>
          </p:cNvSpPr>
          <p:nvPr>
            <p:ph type="sldImg"/>
          </p:nvPr>
        </p:nvSpPr>
        <p:spPr>
          <a:ln/>
        </p:spPr>
      </p:sp>
      <p:sp>
        <p:nvSpPr>
          <p:cNvPr id="296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en-US" smtClean="0">
                <a:latin typeface="Arial" panose="020B0604020202020204" pitchFamily="34" charset="0"/>
              </a:rPr>
              <a:t>   Слайд 2. </a:t>
            </a:r>
          </a:p>
          <a:p>
            <a:r>
              <a:rPr lang="ru-RU" altLang="en-US" smtClean="0">
                <a:latin typeface="Arial" panose="020B0604020202020204" pitchFamily="34" charset="0"/>
              </a:rPr>
              <a:t>   В современных телекоммуникационных беспроводных сетях наибольшие трудности наблюдаются в каналах с многолучевым распространением. Если в канале увеличивать скорость, то каждый элемент сигнала становится более коротким. При передаче с некоторой скоростью может наступить момент времени, в который опоздания луча (или лучей) достигнет значения, большего за длину самого символа. В этом  случае луч будет принят уже на продолжительности следующего переданного символа. Таким образом, возникает межсимвольная интерференция. Для борьбы с межсимвольной интерференцией существует прием: сокращение скорости передачи. Технология OFDM может быть эффективно использованная для сокращения скорости передачи и работы в многолучевом канале и борьбы с эффектом межсимвольной интерференции. Вместе с этим, OFDM обеспечивает необходимую суммарную скорость передачи благодаря поднесущим с низкой скоростью. Но недостатком технологии OFDM является Пик-фактор, который ухудшает энергетику линии. Поэтому на базе сигнально-кодовой конструкции, которая состоит из многократной манипуляции и кодирования LDPC, – вырабатывается компенсация энергетики OFDM и достигается необходимая достоверность с сохранением информационных свойств сигнала. Вышеперечисленные признаки отвечают LTE. </a:t>
            </a:r>
            <a:endParaRPr lang="en-US" altLang="en-US" smtClean="0">
              <a:latin typeface="Arial" panose="020B0604020202020204" pitchFamily="34" charset="0"/>
            </a:endParaRPr>
          </a:p>
          <a:p>
            <a:endParaRPr lang="en-US" altLang="en-US" smtClean="0">
              <a:latin typeface="Arial" panose="020B0604020202020204" pitchFamily="34" charset="0"/>
            </a:endParaRPr>
          </a:p>
        </p:txBody>
      </p:sp>
      <p:sp>
        <p:nvSpPr>
          <p:cNvPr id="29700"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1524CC2-BFC0-42D2-8D9D-77B7EC214CE6}" type="slidenum">
              <a:rPr lang="ru-RU" altLang="en-US" smtClean="0"/>
              <a:pPr/>
              <a:t>12</a:t>
            </a:fld>
            <a:endParaRPr lang="ru-RU"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Образ слайда 1"/>
          <p:cNvSpPr>
            <a:spLocks noGrp="1" noRot="1" noChangeAspect="1" noTextEdit="1"/>
          </p:cNvSpPr>
          <p:nvPr>
            <p:ph type="sldImg"/>
          </p:nvPr>
        </p:nvSpPr>
        <p:spPr>
          <a:ln/>
        </p:spPr>
      </p:sp>
      <p:sp>
        <p:nvSpPr>
          <p:cNvPr id="31747"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en-US" smtClean="0">
                <a:latin typeface="Arial" panose="020B0604020202020204" pitchFamily="34" charset="0"/>
              </a:rPr>
              <a:t>   Слайд 2. </a:t>
            </a:r>
          </a:p>
          <a:p>
            <a:r>
              <a:rPr lang="ru-RU" altLang="en-US" smtClean="0">
                <a:latin typeface="Arial" panose="020B0604020202020204" pitchFamily="34" charset="0"/>
              </a:rPr>
              <a:t>   В современных телекоммуникационных беспроводных сетях наибольшие трудности наблюдаются в каналах с многолучевым распространением. Если в канале увеличивать скорость, то каждый элемент сигнала становится более коротким. При передаче с некоторой скоростью может наступить момент времени, в который опоздания луча (или лучей) достигнет значения, большего за длину самого символа. В этом  случае луч будет принят уже на продолжительности следующего переданного символа. Таким образом, возникает межсимвольная интерференция. Для борьбы с межсимвольной интерференцией существует прием: сокращение скорости передачи. Технология OFDM может быть эффективно использованная для сокращения скорости передачи и работы в многолучевом канале и борьбы с эффектом межсимвольной интерференции. Вместе с этим, OFDM обеспечивает необходимую суммарную скорость передачи благодаря поднесущим с низкой скоростью. Но недостатком технологии OFDM является Пик-фактор, который ухудшает энергетику линии. Поэтому на базе сигнально-кодовой конструкции, которая состоит из многократной манипуляции и кодирования LDPC, – вырабатывается компенсация энергетики OFDM и достигается необходимая достоверность с сохранением информационных свойств сигнала. Вышеперечисленные признаки отвечают LTE. </a:t>
            </a:r>
            <a:endParaRPr lang="en-US" altLang="en-US" smtClean="0">
              <a:latin typeface="Arial" panose="020B0604020202020204" pitchFamily="34" charset="0"/>
            </a:endParaRPr>
          </a:p>
          <a:p>
            <a:endParaRPr lang="en-US" altLang="en-US" smtClean="0">
              <a:latin typeface="Arial" panose="020B0604020202020204" pitchFamily="34" charset="0"/>
            </a:endParaRPr>
          </a:p>
        </p:txBody>
      </p:sp>
      <p:sp>
        <p:nvSpPr>
          <p:cNvPr id="31748"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3A1EED-AD59-43A4-AB0C-ED27E9261B51}" type="slidenum">
              <a:rPr lang="ru-RU" altLang="en-US" smtClean="0"/>
              <a:pPr/>
              <a:t>13</a:t>
            </a:fld>
            <a:endParaRPr lang="ru-RU"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Образ слайда 1"/>
          <p:cNvSpPr>
            <a:spLocks noGrp="1" noRot="1" noChangeAspect="1" noTextEdit="1"/>
          </p:cNvSpPr>
          <p:nvPr>
            <p:ph type="sldImg"/>
          </p:nvPr>
        </p:nvSpPr>
        <p:spPr>
          <a:ln/>
        </p:spPr>
      </p:sp>
      <p:sp>
        <p:nvSpPr>
          <p:cNvPr id="33795"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en-US" smtClean="0">
                <a:latin typeface="Arial" panose="020B0604020202020204" pitchFamily="34" charset="0"/>
              </a:rPr>
              <a:t>   Слайд 2. </a:t>
            </a:r>
          </a:p>
          <a:p>
            <a:r>
              <a:rPr lang="ru-RU" altLang="en-US" smtClean="0">
                <a:latin typeface="Arial" panose="020B0604020202020204" pitchFamily="34" charset="0"/>
              </a:rPr>
              <a:t>   В современных телекоммуникационных беспроводных сетях наибольшие трудности наблюдаются в каналах с многолучевым распространением. Если в канале увеличивать скорость, то каждый элемент сигнала становится более коротким. При передаче с некоторой скоростью может наступить момент времени, в который опоздания луча (или лучей) достигнет значения, большего за длину самого символа. В этом  случае луч будет принят уже на продолжительности следующего переданного символа. Таким образом, возникает межсимвольная интерференция. Для борьбы с межсимвольной интерференцией существует прием: сокращение скорости передачи. Технология OFDM может быть эффективно использованная для сокращения скорости передачи и работы в многолучевом канале и борьбы с эффектом межсимвольной интерференции. Вместе с этим, OFDM обеспечивает необходимую суммарную скорость передачи благодаря поднесущим с низкой скоростью. Но недостатком технологии OFDM является Пик-фактор, который ухудшает энергетику линии. Поэтому на базе сигнально-кодовой конструкции, которая состоит из многократной манипуляции и кодирования LDPC, – вырабатывается компенсация энергетики OFDM и достигается необходимая достоверность с сохранением информационных свойств сигнала. Вышеперечисленные признаки отвечают LTE. </a:t>
            </a:r>
            <a:endParaRPr lang="en-US" altLang="en-US" smtClean="0">
              <a:latin typeface="Arial" panose="020B0604020202020204" pitchFamily="34" charset="0"/>
            </a:endParaRPr>
          </a:p>
          <a:p>
            <a:endParaRPr lang="en-US" altLang="en-US" smtClean="0">
              <a:latin typeface="Arial" panose="020B0604020202020204" pitchFamily="34" charset="0"/>
            </a:endParaRPr>
          </a:p>
        </p:txBody>
      </p:sp>
      <p:sp>
        <p:nvSpPr>
          <p:cNvPr id="33796"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507B240-F3E7-41F5-8A9E-FEF56CA75298}" type="slidenum">
              <a:rPr lang="ru-RU" altLang="en-US" smtClean="0"/>
              <a:pPr/>
              <a:t>14</a:t>
            </a:fld>
            <a:endParaRPr lang="ru-RU"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Образ слайда 1"/>
          <p:cNvSpPr>
            <a:spLocks noGrp="1" noRot="1" noChangeAspect="1" noTextEdit="1"/>
          </p:cNvSpPr>
          <p:nvPr>
            <p:ph type="sldImg"/>
          </p:nvPr>
        </p:nvSpPr>
        <p:spPr>
          <a:ln/>
        </p:spPr>
      </p:sp>
      <p:sp>
        <p:nvSpPr>
          <p:cNvPr id="35843"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en-US" smtClean="0">
                <a:latin typeface="Arial" panose="020B0604020202020204" pitchFamily="34" charset="0"/>
              </a:rPr>
              <a:t>   Слайд 2. </a:t>
            </a:r>
          </a:p>
          <a:p>
            <a:r>
              <a:rPr lang="ru-RU" altLang="en-US" smtClean="0">
                <a:latin typeface="Arial" panose="020B0604020202020204" pitchFamily="34" charset="0"/>
              </a:rPr>
              <a:t>   В современных телекоммуникационных беспроводных сетях наибольшие трудности наблюдаются в каналах с многолучевым распространением. Если в канале увеличивать скорость, то каждый элемент сигнала становится более коротким. При передаче с некоторой скоростью может наступить момент времени, в который опоздания луча (или лучей) достигнет значения, большего за длину самого символа. В этом  случае луч будет принят уже на продолжительности следующего переданного символа. Таким образом, возникает межсимвольная интерференция. Для борьбы с межсимвольной интерференцией существует прием: сокращение скорости передачи. Технология OFDM может быть эффективно использованная для сокращения скорости передачи и работы в многолучевом канале и борьбы с эффектом межсимвольной интерференции. Вместе с этим, OFDM обеспечивает необходимую суммарную скорость передачи благодаря поднесущим с низкой скоростью. Но недостатком технологии OFDM является Пик-фактор, который ухудшает энергетику линии. Поэтому на базе сигнально-кодовой конструкции, которая состоит из многократной манипуляции и кодирования LDPC, – вырабатывается компенсация энергетики OFDM и достигается необходимая достоверность с сохранением информационных свойств сигнала. Вышеперечисленные признаки отвечают LTE. </a:t>
            </a:r>
            <a:endParaRPr lang="en-US" altLang="en-US" smtClean="0">
              <a:latin typeface="Arial" panose="020B0604020202020204" pitchFamily="34" charset="0"/>
            </a:endParaRPr>
          </a:p>
          <a:p>
            <a:endParaRPr lang="en-US" altLang="en-US" smtClean="0">
              <a:latin typeface="Arial" panose="020B0604020202020204" pitchFamily="34" charset="0"/>
            </a:endParaRPr>
          </a:p>
        </p:txBody>
      </p:sp>
      <p:sp>
        <p:nvSpPr>
          <p:cNvPr id="35844"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58B739C-BA66-4D45-BEF8-B40490869D94}" type="slidenum">
              <a:rPr lang="ru-RU" altLang="en-US" smtClean="0"/>
              <a:pPr/>
              <a:t>15</a:t>
            </a:fld>
            <a:endParaRPr lang="ru-RU"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Образ слайда 1"/>
          <p:cNvSpPr>
            <a:spLocks noGrp="1" noRot="1" noChangeAspect="1" noTextEdit="1"/>
          </p:cNvSpPr>
          <p:nvPr>
            <p:ph type="sldImg"/>
          </p:nvPr>
        </p:nvSpPr>
        <p:spPr>
          <a:ln/>
        </p:spPr>
      </p:sp>
      <p:sp>
        <p:nvSpPr>
          <p:cNvPr id="37891"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en-US" smtClean="0">
                <a:latin typeface="Arial" panose="020B0604020202020204" pitchFamily="34" charset="0"/>
              </a:rPr>
              <a:t>   Слайд 2. </a:t>
            </a:r>
          </a:p>
          <a:p>
            <a:r>
              <a:rPr lang="ru-RU" altLang="en-US" smtClean="0">
                <a:latin typeface="Arial" panose="020B0604020202020204" pitchFamily="34" charset="0"/>
              </a:rPr>
              <a:t>   В современных телекоммуникационных беспроводных сетях наибольшие трудности наблюдаются в каналах с многолучевым распространением. Если в канале увеличивать скорость, то каждый элемент сигнала становится более коротким. При передаче с некоторой скоростью может наступить момент времени, в который опоздания луча (или лучей) достигнет значения, большего за длину самого символа. В этом  случае луч будет принят уже на продолжительности следующего переданного символа. Таким образом, возникает межсимвольная интерференция. Для борьбы с межсимвольной интерференцией существует прием: сокращение скорости передачи. Технология OFDM может быть эффективно использованная для сокращения скорости передачи и работы в многолучевом канале и борьбы с эффектом межсимвольной интерференции. Вместе с этим, OFDM обеспечивает необходимую суммарную скорость передачи благодаря поднесущим с низкой скоростью. Но недостатком технологии OFDM является Пик-фактор, который ухудшает энергетику линии. Поэтому на базе сигнально-кодовой конструкции, которая состоит из многократной манипуляции и кодирования LDPC, – вырабатывается компенсация энергетики OFDM и достигается необходимая достоверность с сохранением информационных свойств сигнала. Вышеперечисленные признаки отвечают LTE. </a:t>
            </a:r>
            <a:endParaRPr lang="en-US" altLang="en-US" smtClean="0">
              <a:latin typeface="Arial" panose="020B0604020202020204" pitchFamily="34" charset="0"/>
            </a:endParaRPr>
          </a:p>
          <a:p>
            <a:endParaRPr lang="en-US" altLang="en-US" smtClean="0">
              <a:latin typeface="Arial" panose="020B0604020202020204" pitchFamily="34" charset="0"/>
            </a:endParaRPr>
          </a:p>
        </p:txBody>
      </p:sp>
      <p:sp>
        <p:nvSpPr>
          <p:cNvPr id="37892"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9C0EADF-D348-418F-B1FC-31ABA4DD2995}" type="slidenum">
              <a:rPr lang="ru-RU" altLang="en-US" smtClean="0"/>
              <a:pPr/>
              <a:t>16</a:t>
            </a:fld>
            <a:endParaRPr lang="ru-RU"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Образ слайда 1"/>
          <p:cNvSpPr>
            <a:spLocks noGrp="1" noRot="1" noChangeAspect="1" noTextEdit="1"/>
          </p:cNvSpPr>
          <p:nvPr>
            <p:ph type="sldImg"/>
          </p:nvPr>
        </p:nvSpPr>
        <p:spPr>
          <a:ln/>
        </p:spPr>
      </p:sp>
      <p:sp>
        <p:nvSpPr>
          <p:cNvPr id="3993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en-US" smtClean="0">
                <a:latin typeface="Arial" panose="020B0604020202020204" pitchFamily="34" charset="0"/>
              </a:rPr>
              <a:t>   Слайд 2. </a:t>
            </a:r>
          </a:p>
          <a:p>
            <a:r>
              <a:rPr lang="ru-RU" altLang="en-US" smtClean="0">
                <a:latin typeface="Arial" panose="020B0604020202020204" pitchFamily="34" charset="0"/>
              </a:rPr>
              <a:t>   В современных телекоммуникационных беспроводных сетях наибольшие трудности наблюдаются в каналах с многолучевым распространением. Если в канале увеличивать скорость, то каждый элемент сигнала становится более коротким. При передаче с некоторой скоростью может наступить момент времени, в который опоздания луча (или лучей) достигнет значения, большего за длину самого символа. В этом  случае луч будет принят уже на продолжительности следующего переданного символа. Таким образом, возникает межсимвольная интерференция. Для борьбы с межсимвольной интерференцией существует прием: сокращение скорости передачи. Технология OFDM может быть эффективно использованная для сокращения скорости передачи и работы в многолучевом канале и борьбы с эффектом межсимвольной интерференции. Вместе с этим, OFDM обеспечивает необходимую суммарную скорость передачи благодаря поднесущим с низкой скоростью. Но недостатком технологии OFDM является Пик-фактор, который ухудшает энергетику линии. Поэтому на базе сигнально-кодовой конструкции, которая состоит из многократной манипуляции и кодирования LDPC, – вырабатывается компенсация энергетики OFDM и достигается необходимая достоверность с сохранением информационных свойств сигнала. Вышеперечисленные признаки отвечают LTE. </a:t>
            </a:r>
            <a:endParaRPr lang="en-US" altLang="en-US" smtClean="0">
              <a:latin typeface="Arial" panose="020B0604020202020204" pitchFamily="34" charset="0"/>
            </a:endParaRPr>
          </a:p>
          <a:p>
            <a:endParaRPr lang="en-US" altLang="en-US" smtClean="0">
              <a:latin typeface="Arial" panose="020B0604020202020204" pitchFamily="34" charset="0"/>
            </a:endParaRPr>
          </a:p>
        </p:txBody>
      </p:sp>
      <p:sp>
        <p:nvSpPr>
          <p:cNvPr id="39940"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5C6C4C8-A324-43D2-AB5E-CE77F7416977}" type="slidenum">
              <a:rPr lang="ru-RU" altLang="en-US" smtClean="0"/>
              <a:pPr/>
              <a:t>17</a:t>
            </a:fld>
            <a:endParaRPr lang="ru-RU"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Образ слайда 1"/>
          <p:cNvSpPr>
            <a:spLocks noGrp="1" noRot="1" noChangeAspect="1" noTextEdit="1"/>
          </p:cNvSpPr>
          <p:nvPr>
            <p:ph type="sldImg"/>
          </p:nvPr>
        </p:nvSpPr>
        <p:spPr>
          <a:ln/>
        </p:spPr>
      </p:sp>
      <p:sp>
        <p:nvSpPr>
          <p:cNvPr id="41987"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en-US" smtClean="0">
                <a:latin typeface="Arial" panose="020B0604020202020204" pitchFamily="34" charset="0"/>
              </a:rPr>
              <a:t>   Слайд 2. </a:t>
            </a:r>
          </a:p>
          <a:p>
            <a:r>
              <a:rPr lang="ru-RU" altLang="en-US" smtClean="0">
                <a:latin typeface="Arial" panose="020B0604020202020204" pitchFamily="34" charset="0"/>
              </a:rPr>
              <a:t>   В современных телекоммуникационных беспроводных сетях наибольшие трудности наблюдаются в каналах с многолучевым распространением. Если в канале увеличивать скорость, то каждый элемент сигнала становится более коротким. При передаче с некоторой скоростью может наступить момент времени, в который опоздания луча (или лучей) достигнет значения, большего за длину самого символа. В этом  случае луч будет принят уже на продолжительности следующего переданного символа. Таким образом, возникает межсимвольная интерференция. Для борьбы с межсимвольной интерференцией существует прием: сокращение скорости передачи. Технология OFDM может быть эффективно использованная для сокращения скорости передачи и работы в многолучевом канале и борьбы с эффектом межсимвольной интерференции. Вместе с этим, OFDM обеспечивает необходимую суммарную скорость передачи благодаря поднесущим с низкой скоростью. Но недостатком технологии OFDM является Пик-фактор, который ухудшает энергетику линии. Поэтому на базе сигнально-кодовой конструкции, которая состоит из многократной манипуляции и кодирования LDPC, – вырабатывается компенсация энергетики OFDM и достигается необходимая достоверность с сохранением информационных свойств сигнала. Вышеперечисленные признаки отвечают LTE. </a:t>
            </a:r>
            <a:endParaRPr lang="en-US" altLang="en-US" smtClean="0">
              <a:latin typeface="Arial" panose="020B0604020202020204" pitchFamily="34" charset="0"/>
            </a:endParaRPr>
          </a:p>
          <a:p>
            <a:endParaRPr lang="en-US" altLang="en-US" smtClean="0">
              <a:latin typeface="Arial" panose="020B0604020202020204" pitchFamily="34" charset="0"/>
            </a:endParaRPr>
          </a:p>
        </p:txBody>
      </p:sp>
      <p:sp>
        <p:nvSpPr>
          <p:cNvPr id="41988"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61099BD-EA09-42CA-BED7-A12378B6EA70}" type="slidenum">
              <a:rPr lang="ru-RU" altLang="en-US" smtClean="0"/>
              <a:pPr/>
              <a:t>18</a:t>
            </a:fld>
            <a:endParaRPr lang="ru-RU"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Образ слайда 1"/>
          <p:cNvSpPr>
            <a:spLocks noGrp="1" noRot="1" noChangeAspect="1" noTextEdit="1"/>
          </p:cNvSpPr>
          <p:nvPr>
            <p:ph type="sldImg"/>
          </p:nvPr>
        </p:nvSpPr>
        <p:spPr>
          <a:ln/>
        </p:spPr>
      </p:sp>
      <p:sp>
        <p:nvSpPr>
          <p:cNvPr id="44035"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en-US" smtClean="0">
                <a:latin typeface="Arial" panose="020B0604020202020204" pitchFamily="34" charset="0"/>
              </a:rPr>
              <a:t>   Слайд 2. </a:t>
            </a:r>
          </a:p>
          <a:p>
            <a:r>
              <a:rPr lang="ru-RU" altLang="en-US" smtClean="0">
                <a:latin typeface="Arial" panose="020B0604020202020204" pitchFamily="34" charset="0"/>
              </a:rPr>
              <a:t>   В современных телекоммуникационных беспроводных сетях наибольшие трудности наблюдаются в каналах с многолучевым распространением. Если в канале увеличивать скорость, то каждый элемент сигнала становится более коротким. При передаче с некоторой скоростью может наступить момент времени, в который опоздания луча (или лучей) достигнет значения, большего за длину самого символа. В этом  случае луч будет принят уже на продолжительности следующего переданного символа. Таким образом, возникает межсимвольная интерференция. Для борьбы с межсимвольной интерференцией существует прием: сокращение скорости передачи. Технология OFDM может быть эффективно использованная для сокращения скорости передачи и работы в многолучевом канале и борьбы с эффектом межсимвольной интерференции. Вместе с этим, OFDM обеспечивает необходимую суммарную скорость передачи благодаря поднесущим с низкой скоростью. Но недостатком технологии OFDM является Пик-фактор, который ухудшает энергетику линии. Поэтому на базе сигнально-кодовой конструкции, которая состоит из многократной манипуляции и кодирования LDPC, – вырабатывается компенсация энергетики OFDM и достигается необходимая достоверность с сохранением информационных свойств сигнала. Вышеперечисленные признаки отвечают LTE. </a:t>
            </a:r>
            <a:endParaRPr lang="en-US" altLang="en-US" smtClean="0">
              <a:latin typeface="Arial" panose="020B0604020202020204" pitchFamily="34" charset="0"/>
            </a:endParaRPr>
          </a:p>
          <a:p>
            <a:endParaRPr lang="en-US" altLang="en-US" smtClean="0">
              <a:latin typeface="Arial" panose="020B0604020202020204" pitchFamily="34" charset="0"/>
            </a:endParaRPr>
          </a:p>
        </p:txBody>
      </p:sp>
      <p:sp>
        <p:nvSpPr>
          <p:cNvPr id="44036"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D7FE3D3-5A18-466B-BDFC-EDF8029746B0}" type="slidenum">
              <a:rPr lang="ru-RU" altLang="en-US" smtClean="0"/>
              <a:pPr/>
              <a:t>19</a:t>
            </a:fld>
            <a:endParaRPr lang="ru-RU"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Образ слайда 1"/>
          <p:cNvSpPr>
            <a:spLocks noGrp="1" noRot="1" noChangeAspect="1" noTextEdit="1"/>
          </p:cNvSpPr>
          <p:nvPr>
            <p:ph type="sldImg"/>
          </p:nvPr>
        </p:nvSpPr>
        <p:spPr>
          <a:ln/>
        </p:spPr>
      </p:sp>
      <p:sp>
        <p:nvSpPr>
          <p:cNvPr id="7171"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en-US" smtClean="0">
                <a:latin typeface="Arial" panose="020B0604020202020204" pitchFamily="34" charset="0"/>
              </a:rPr>
              <a:t>   Слайд 2. </a:t>
            </a:r>
          </a:p>
          <a:p>
            <a:r>
              <a:rPr lang="ru-RU" altLang="en-US" smtClean="0">
                <a:latin typeface="Arial" panose="020B0604020202020204" pitchFamily="34" charset="0"/>
              </a:rPr>
              <a:t>   В современных телекоммуникационных беспроводных сетях наибольшие трудности наблюдаются в каналах с многолучевым распространением. Если в канале увеличивать скорость, то каждый элемент сигнала становится более коротким. При передаче с некоторой скоростью может наступить момент времени, в который опоздания луча (или лучей) достигнет значения, большего за длину самого символа. В этом  случае луч будет принят уже на продолжительности следующего переданного символа. Таким образом, возникает межсимвольная интерференция. Для борьбы с межсимвольной интерференцией существует прием: сокращение скорости передачи. Технология OFDM может быть эффективно использованная для сокращения скорости передачи и работы в многолучевом канале и борьбы с эффектом межсимвольной интерференции. Вместе с этим, OFDM обеспечивает необходимую суммарную скорость передачи благодаря поднесущим с низкой скоростью. Но недостатком технологии OFDM является Пик-фактор, который ухудшает энергетику линии. Поэтому на базе сигнально-кодовой конструкции, которая состоит из многократной манипуляции и кодирования LDPC, – вырабатывается компенсация энергетики OFDM и достигается необходимая достоверность с сохранением информационных свойств сигнала. Вышеперечисленные признаки отвечают LTE. </a:t>
            </a:r>
            <a:endParaRPr lang="en-US" altLang="en-US" smtClean="0">
              <a:latin typeface="Arial" panose="020B0604020202020204" pitchFamily="34" charset="0"/>
            </a:endParaRPr>
          </a:p>
          <a:p>
            <a:endParaRPr lang="en-US" altLang="en-US" smtClean="0">
              <a:latin typeface="Arial" panose="020B0604020202020204" pitchFamily="34" charset="0"/>
            </a:endParaRPr>
          </a:p>
        </p:txBody>
      </p:sp>
      <p:sp>
        <p:nvSpPr>
          <p:cNvPr id="7172"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82C2C05-8353-4419-A9E4-D2A20D781128}" type="slidenum">
              <a:rPr lang="ru-RU" altLang="en-US" smtClean="0"/>
              <a:pPr/>
              <a:t>2</a:t>
            </a:fld>
            <a:endParaRPr lang="ru-RU"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Образ слайда 1"/>
          <p:cNvSpPr>
            <a:spLocks noGrp="1" noRot="1" noChangeAspect="1" noTextEdit="1"/>
          </p:cNvSpPr>
          <p:nvPr>
            <p:ph type="sldImg"/>
          </p:nvPr>
        </p:nvSpPr>
        <p:spPr>
          <a:ln/>
        </p:spPr>
      </p:sp>
      <p:sp>
        <p:nvSpPr>
          <p:cNvPr id="44035"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en-US" smtClean="0">
                <a:latin typeface="Arial" panose="020B0604020202020204" pitchFamily="34" charset="0"/>
              </a:rPr>
              <a:t>   Слайд 2. </a:t>
            </a:r>
          </a:p>
          <a:p>
            <a:r>
              <a:rPr lang="ru-RU" altLang="en-US" smtClean="0">
                <a:latin typeface="Arial" panose="020B0604020202020204" pitchFamily="34" charset="0"/>
              </a:rPr>
              <a:t>   В современных телекоммуникационных беспроводных сетях наибольшие трудности наблюдаются в каналах с многолучевым распространением. Если в канале увеличивать скорость, то каждый элемент сигнала становится более коротким. При передаче с некоторой скоростью может наступить момент времени, в который опоздания луча (или лучей) достигнет значения, большего за длину самого символа. В этом  случае луч будет принят уже на продолжительности следующего переданного символа. Таким образом, возникает межсимвольная интерференция. Для борьбы с межсимвольной интерференцией существует прием: сокращение скорости передачи. Технология OFDM может быть эффективно использованная для сокращения скорости передачи и работы в многолучевом канале и борьбы с эффектом межсимвольной интерференции. Вместе с этим, OFDM обеспечивает необходимую суммарную скорость передачи благодаря поднесущим с низкой скоростью. Но недостатком технологии OFDM является Пик-фактор, который ухудшает энергетику линии. Поэтому на базе сигнально-кодовой конструкции, которая состоит из многократной манипуляции и кодирования LDPC, – вырабатывается компенсация энергетики OFDM и достигается необходимая достоверность с сохранением информационных свойств сигнала. Вышеперечисленные признаки отвечают LTE. </a:t>
            </a:r>
            <a:endParaRPr lang="en-US" altLang="en-US" smtClean="0">
              <a:latin typeface="Arial" panose="020B0604020202020204" pitchFamily="34" charset="0"/>
            </a:endParaRPr>
          </a:p>
          <a:p>
            <a:endParaRPr lang="en-US" altLang="en-US" smtClean="0">
              <a:latin typeface="Arial" panose="020B0604020202020204" pitchFamily="34" charset="0"/>
            </a:endParaRPr>
          </a:p>
        </p:txBody>
      </p:sp>
      <p:sp>
        <p:nvSpPr>
          <p:cNvPr id="44036"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D7FE3D3-5A18-466B-BDFC-EDF8029746B0}" type="slidenum">
              <a:rPr lang="ru-RU" altLang="en-US" smtClean="0"/>
              <a:pPr/>
              <a:t>20</a:t>
            </a:fld>
            <a:endParaRPr lang="ru-RU" altLang="en-US" smtClean="0"/>
          </a:p>
        </p:txBody>
      </p:sp>
    </p:spTree>
    <p:extLst>
      <p:ext uri="{BB962C8B-B14F-4D97-AF65-F5344CB8AC3E}">
        <p14:creationId xmlns:p14="http://schemas.microsoft.com/office/powerpoint/2010/main" val="41579039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Образ слайда 1"/>
          <p:cNvSpPr>
            <a:spLocks noGrp="1" noRot="1" noChangeAspect="1" noTextEdit="1"/>
          </p:cNvSpPr>
          <p:nvPr>
            <p:ph type="sldImg"/>
          </p:nvPr>
        </p:nvSpPr>
        <p:spPr>
          <a:ln/>
        </p:spPr>
      </p:sp>
      <p:sp>
        <p:nvSpPr>
          <p:cNvPr id="44035"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en-US" smtClean="0">
                <a:latin typeface="Arial" panose="020B0604020202020204" pitchFamily="34" charset="0"/>
              </a:rPr>
              <a:t>   Слайд 2. </a:t>
            </a:r>
          </a:p>
          <a:p>
            <a:r>
              <a:rPr lang="ru-RU" altLang="en-US" smtClean="0">
                <a:latin typeface="Arial" panose="020B0604020202020204" pitchFamily="34" charset="0"/>
              </a:rPr>
              <a:t>   В современных телекоммуникационных беспроводных сетях наибольшие трудности наблюдаются в каналах с многолучевым распространением. Если в канале увеличивать скорость, то каждый элемент сигнала становится более коротким. При передаче с некоторой скоростью может наступить момент времени, в который опоздания луча (или лучей) достигнет значения, большего за длину самого символа. В этом  случае луч будет принят уже на продолжительности следующего переданного символа. Таким образом, возникает межсимвольная интерференция. Для борьбы с межсимвольной интерференцией существует прием: сокращение скорости передачи. Технология OFDM может быть эффективно использованная для сокращения скорости передачи и работы в многолучевом канале и борьбы с эффектом межсимвольной интерференции. Вместе с этим, OFDM обеспечивает необходимую суммарную скорость передачи благодаря поднесущим с низкой скоростью. Но недостатком технологии OFDM является Пик-фактор, который ухудшает энергетику линии. Поэтому на базе сигнально-кодовой конструкции, которая состоит из многократной манипуляции и кодирования LDPC, – вырабатывается компенсация энергетики OFDM и достигается необходимая достоверность с сохранением информационных свойств сигнала. Вышеперечисленные признаки отвечают LTE. </a:t>
            </a:r>
            <a:endParaRPr lang="en-US" altLang="en-US" smtClean="0">
              <a:latin typeface="Arial" panose="020B0604020202020204" pitchFamily="34" charset="0"/>
            </a:endParaRPr>
          </a:p>
          <a:p>
            <a:endParaRPr lang="en-US" altLang="en-US" smtClean="0">
              <a:latin typeface="Arial" panose="020B0604020202020204" pitchFamily="34" charset="0"/>
            </a:endParaRPr>
          </a:p>
        </p:txBody>
      </p:sp>
      <p:sp>
        <p:nvSpPr>
          <p:cNvPr id="44036"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D7FE3D3-5A18-466B-BDFC-EDF8029746B0}" type="slidenum">
              <a:rPr lang="ru-RU" altLang="en-US" smtClean="0"/>
              <a:pPr/>
              <a:t>21</a:t>
            </a:fld>
            <a:endParaRPr lang="ru-RU" altLang="en-US" smtClean="0"/>
          </a:p>
        </p:txBody>
      </p:sp>
    </p:spTree>
    <p:extLst>
      <p:ext uri="{BB962C8B-B14F-4D97-AF65-F5344CB8AC3E}">
        <p14:creationId xmlns:p14="http://schemas.microsoft.com/office/powerpoint/2010/main" val="34816046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Образ слайда 1"/>
          <p:cNvSpPr>
            <a:spLocks noGrp="1" noRot="1" noChangeAspect="1" noTextEdit="1"/>
          </p:cNvSpPr>
          <p:nvPr>
            <p:ph type="sldImg"/>
          </p:nvPr>
        </p:nvSpPr>
        <p:spPr>
          <a:ln/>
        </p:spPr>
      </p:sp>
      <p:sp>
        <p:nvSpPr>
          <p:cNvPr id="56323"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en-US" smtClean="0">
                <a:latin typeface="Arial" panose="020B0604020202020204" pitchFamily="34" charset="0"/>
              </a:rPr>
              <a:t>   Слайд 2. </a:t>
            </a:r>
          </a:p>
          <a:p>
            <a:r>
              <a:rPr lang="ru-RU" altLang="en-US" smtClean="0">
                <a:latin typeface="Arial" panose="020B0604020202020204" pitchFamily="34" charset="0"/>
              </a:rPr>
              <a:t>   В современных телекоммуникационных беспроводных сетях наибольшие трудности наблюдаются в каналах с многолучевым распространением. Если в канале увеличивать скорость, то каждый элемент сигнала становится более коротким. При передаче с некоторой скоростью может наступить момент времени, в который опоздания луча (или лучей) достигнет значения, большего за длину самого символа. В этом  случае луч будет принят уже на продолжительности следующего переданного символа. Таким образом, возникает межсимвольная интерференция. Для борьбы с межсимвольной интерференцией существует прием: сокращение скорости передачи. Технология OFDM может быть эффективно использованная для сокращения скорости передачи и работы в многолучевом канале и борьбы с эффектом межсимвольной интерференции. Вместе с этим, OFDM обеспечивает необходимую суммарную скорость передачи благодаря поднесущим с низкой скоростью. Но недостатком технологии OFDM является Пик-фактор, который ухудшает энергетику линии. Поэтому на базе сигнально-кодовой конструкции, которая состоит из многократной манипуляции и кодирования LDPC, – вырабатывается компенсация энергетики OFDM и достигается необходимая достоверность с сохранением информационных свойств сигнала. Вышеперечисленные признаки отвечают LTE. </a:t>
            </a:r>
            <a:endParaRPr lang="en-US" altLang="en-US" smtClean="0">
              <a:latin typeface="Arial" panose="020B0604020202020204" pitchFamily="34" charset="0"/>
            </a:endParaRPr>
          </a:p>
          <a:p>
            <a:endParaRPr lang="en-US" altLang="en-US" smtClean="0">
              <a:latin typeface="Arial" panose="020B0604020202020204" pitchFamily="34" charset="0"/>
            </a:endParaRPr>
          </a:p>
        </p:txBody>
      </p:sp>
      <p:sp>
        <p:nvSpPr>
          <p:cNvPr id="56324"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8BA4160-ECC2-46FA-AB3D-6F80ECF253D3}" type="slidenum">
              <a:rPr lang="ru-RU" altLang="en-US" smtClean="0"/>
              <a:pPr/>
              <a:t>22</a:t>
            </a:fld>
            <a:endParaRPr lang="ru-RU"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Образ слайда 1"/>
          <p:cNvSpPr>
            <a:spLocks noGrp="1" noRot="1" noChangeAspect="1" noTextEdit="1"/>
          </p:cNvSpPr>
          <p:nvPr>
            <p:ph type="sldImg"/>
          </p:nvPr>
        </p:nvSpPr>
        <p:spPr>
          <a:ln/>
        </p:spPr>
      </p:sp>
      <p:sp>
        <p:nvSpPr>
          <p:cNvPr id="921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en-US" smtClean="0">
                <a:latin typeface="Arial" panose="020B0604020202020204" pitchFamily="34" charset="0"/>
              </a:rPr>
              <a:t>   Слайд 2. </a:t>
            </a:r>
          </a:p>
          <a:p>
            <a:r>
              <a:rPr lang="ru-RU" altLang="en-US" smtClean="0">
                <a:latin typeface="Arial" panose="020B0604020202020204" pitchFamily="34" charset="0"/>
              </a:rPr>
              <a:t>   В современных телекоммуникационных беспроводных сетях наибольшие трудности наблюдаются в каналах с многолучевым распространением. Если в канале увеличивать скорость, то каждый элемент сигнала становится более коротким. При передаче с некоторой скоростью может наступить момент времени, в который опоздания луча (или лучей) достигнет значения, большего за длину самого символа. В этом  случае луч будет принят уже на продолжительности следующего переданного символа. Таким образом, возникает межсимвольная интерференция. Для борьбы с межсимвольной интерференцией существует прием: сокращение скорости передачи. Технология OFDM может быть эффективно использованная для сокращения скорости передачи и работы в многолучевом канале и борьбы с эффектом межсимвольной интерференции. Вместе с этим, OFDM обеспечивает необходимую суммарную скорость передачи благодаря поднесущим с низкой скоростью. Но недостатком технологии OFDM является Пик-фактор, который ухудшает энергетику линии. Поэтому на базе сигнально-кодовой конструкции, которая состоит из многократной манипуляции и кодирования LDPC, – вырабатывается компенсация энергетики OFDM и достигается необходимая достоверность с сохранением информационных свойств сигнала. Вышеперечисленные признаки отвечают LTE. </a:t>
            </a:r>
            <a:endParaRPr lang="en-US" altLang="en-US" smtClean="0">
              <a:latin typeface="Arial" panose="020B0604020202020204" pitchFamily="34" charset="0"/>
            </a:endParaRPr>
          </a:p>
          <a:p>
            <a:endParaRPr lang="en-US" altLang="en-US" smtClean="0">
              <a:latin typeface="Arial" panose="020B0604020202020204" pitchFamily="34" charset="0"/>
            </a:endParaRPr>
          </a:p>
        </p:txBody>
      </p:sp>
      <p:sp>
        <p:nvSpPr>
          <p:cNvPr id="9220"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ED05E64-DC2A-4959-BFD8-55502761C83E}" type="slidenum">
              <a:rPr lang="ru-RU" altLang="en-US" smtClean="0"/>
              <a:pPr/>
              <a:t>3</a:t>
            </a:fld>
            <a:endParaRPr lang="ru-RU"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Образ слайда 1"/>
          <p:cNvSpPr>
            <a:spLocks noGrp="1" noRot="1" noChangeAspect="1" noTextEdit="1"/>
          </p:cNvSpPr>
          <p:nvPr>
            <p:ph type="sldImg"/>
          </p:nvPr>
        </p:nvSpPr>
        <p:spPr>
          <a:ln/>
        </p:spPr>
      </p:sp>
      <p:sp>
        <p:nvSpPr>
          <p:cNvPr id="13315"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en-US" smtClean="0">
                <a:latin typeface="Arial" panose="020B0604020202020204" pitchFamily="34" charset="0"/>
              </a:rPr>
              <a:t>   Слайд 2. </a:t>
            </a:r>
          </a:p>
          <a:p>
            <a:r>
              <a:rPr lang="ru-RU" altLang="en-US" smtClean="0">
                <a:latin typeface="Arial" panose="020B0604020202020204" pitchFamily="34" charset="0"/>
              </a:rPr>
              <a:t>   В современных телекоммуникационных беспроводных сетях наибольшие трудности наблюдаются в каналах с многолучевым распространением. Если в канале увеличивать скорость, то каждый элемент сигнала становится более коротким. При передаче с некоторой скоростью может наступить момент времени, в который опоздания луча (или лучей) достигнет значения, большего за длину самого символа. В этом  случае луч будет принят уже на продолжительности следующего переданного символа. Таким образом, возникает межсимвольная интерференция. Для борьбы с межсимвольной интерференцией существует прием: сокращение скорости передачи. Технология OFDM может быть эффективно использованная для сокращения скорости передачи и работы в многолучевом канале и борьбы с эффектом межсимвольной интерференции. Вместе с этим, OFDM обеспечивает необходимую суммарную скорость передачи благодаря поднесущим с низкой скоростью. Но недостатком технологии OFDM является Пик-фактор, который ухудшает энергетику линии. Поэтому на базе сигнально-кодовой конструкции, которая состоит из многократной манипуляции и кодирования LDPC, – вырабатывается компенсация энергетики OFDM и достигается необходимая достоверность с сохранением информационных свойств сигнала. Вышеперечисленные признаки отвечают LTE. </a:t>
            </a:r>
            <a:endParaRPr lang="en-US" altLang="en-US" smtClean="0">
              <a:latin typeface="Arial" panose="020B0604020202020204" pitchFamily="34" charset="0"/>
            </a:endParaRPr>
          </a:p>
          <a:p>
            <a:endParaRPr lang="en-US" altLang="en-US" smtClean="0">
              <a:latin typeface="Arial" panose="020B0604020202020204" pitchFamily="34" charset="0"/>
            </a:endParaRPr>
          </a:p>
        </p:txBody>
      </p:sp>
      <p:sp>
        <p:nvSpPr>
          <p:cNvPr id="13316"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6C1259B-BB0E-4046-BD68-BC10FC3CF8E6}" type="slidenum">
              <a:rPr lang="ru-RU" altLang="en-US" smtClean="0"/>
              <a:pPr/>
              <a:t>4</a:t>
            </a:fld>
            <a:endParaRPr lang="ru-RU"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Образ слайда 1"/>
          <p:cNvSpPr>
            <a:spLocks noGrp="1" noRot="1" noChangeAspect="1" noTextEdit="1"/>
          </p:cNvSpPr>
          <p:nvPr>
            <p:ph type="sldImg"/>
          </p:nvPr>
        </p:nvSpPr>
        <p:spPr>
          <a:ln/>
        </p:spPr>
      </p:sp>
      <p:sp>
        <p:nvSpPr>
          <p:cNvPr id="15363"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en-US" smtClean="0">
                <a:latin typeface="Arial" panose="020B0604020202020204" pitchFamily="34" charset="0"/>
              </a:rPr>
              <a:t>   Слайд 2. </a:t>
            </a:r>
          </a:p>
          <a:p>
            <a:r>
              <a:rPr lang="ru-RU" altLang="en-US" smtClean="0">
                <a:latin typeface="Arial" panose="020B0604020202020204" pitchFamily="34" charset="0"/>
              </a:rPr>
              <a:t>   В современных телекоммуникационных беспроводных сетях наибольшие трудности наблюдаются в каналах с многолучевым распространением. Если в канале увеличивать скорость, то каждый элемент сигнала становится более коротким. При передаче с некоторой скоростью может наступить момент времени, в который опоздания луча (или лучей) достигнет значения, большего за длину самого символа. В этом  случае луч будет принят уже на продолжительности следующего переданного символа. Таким образом, возникает межсимвольная интерференция. Для борьбы с межсимвольной интерференцией существует прием: сокращение скорости передачи. Технология OFDM может быть эффективно использованная для сокращения скорости передачи и работы в многолучевом канале и борьбы с эффектом межсимвольной интерференции. Вместе с этим, OFDM обеспечивает необходимую суммарную скорость передачи благодаря поднесущим с низкой скоростью. Но недостатком технологии OFDM является Пик-фактор, который ухудшает энергетику линии. Поэтому на базе сигнально-кодовой конструкции, которая состоит из многократной манипуляции и кодирования LDPC, – вырабатывается компенсация энергетики OFDM и достигается необходимая достоверность с сохранением информационных свойств сигнала. Вышеперечисленные признаки отвечают LTE. </a:t>
            </a:r>
            <a:endParaRPr lang="en-US" altLang="en-US" smtClean="0">
              <a:latin typeface="Arial" panose="020B0604020202020204" pitchFamily="34" charset="0"/>
            </a:endParaRPr>
          </a:p>
          <a:p>
            <a:endParaRPr lang="en-US" altLang="en-US" smtClean="0">
              <a:latin typeface="Arial" panose="020B0604020202020204" pitchFamily="34" charset="0"/>
            </a:endParaRPr>
          </a:p>
        </p:txBody>
      </p:sp>
      <p:sp>
        <p:nvSpPr>
          <p:cNvPr id="15364"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CF51DDB-9BAC-47E8-B8BA-782AE6A80C33}" type="slidenum">
              <a:rPr lang="ru-RU" altLang="en-US" smtClean="0"/>
              <a:pPr/>
              <a:t>5</a:t>
            </a:fld>
            <a:endParaRPr lang="ru-RU"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a:ln/>
        </p:spPr>
      </p:sp>
      <p:sp>
        <p:nvSpPr>
          <p:cNvPr id="17411"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en-US" smtClean="0">
                <a:latin typeface="Arial" panose="020B0604020202020204" pitchFamily="34" charset="0"/>
              </a:rPr>
              <a:t>   Слайд 2. </a:t>
            </a:r>
          </a:p>
          <a:p>
            <a:r>
              <a:rPr lang="ru-RU" altLang="en-US" smtClean="0">
                <a:latin typeface="Arial" panose="020B0604020202020204" pitchFamily="34" charset="0"/>
              </a:rPr>
              <a:t>   В современных телекоммуникационных беспроводных сетях наибольшие трудности наблюдаются в каналах с многолучевым распространением. Если в канале увеличивать скорость, то каждый элемент сигнала становится более коротким. При передаче с некоторой скоростью может наступить момент времени, в который опоздания луча (или лучей) достигнет значения, большего за длину самого символа. В этом  случае луч будет принят уже на продолжительности следующего переданного символа. Таким образом, возникает межсимвольная интерференция. Для борьбы с межсимвольной интерференцией существует прием: сокращение скорости передачи. Технология OFDM может быть эффективно использованная для сокращения скорости передачи и работы в многолучевом канале и борьбы с эффектом межсимвольной интерференции. Вместе с этим, OFDM обеспечивает необходимую суммарную скорость передачи благодаря поднесущим с низкой скоростью. Но недостатком технологии OFDM является Пик-фактор, который ухудшает энергетику линии. Поэтому на базе сигнально-кодовой конструкции, которая состоит из многократной манипуляции и кодирования LDPC, – вырабатывается компенсация энергетики OFDM и достигается необходимая достоверность с сохранением информационных свойств сигнала. Вышеперечисленные признаки отвечают LTE. </a:t>
            </a:r>
            <a:endParaRPr lang="en-US" altLang="en-US" smtClean="0">
              <a:latin typeface="Arial" panose="020B0604020202020204" pitchFamily="34" charset="0"/>
            </a:endParaRPr>
          </a:p>
          <a:p>
            <a:endParaRPr lang="en-US" altLang="en-US" smtClean="0">
              <a:latin typeface="Arial" panose="020B0604020202020204" pitchFamily="34" charset="0"/>
            </a:endParaRPr>
          </a:p>
        </p:txBody>
      </p:sp>
      <p:sp>
        <p:nvSpPr>
          <p:cNvPr id="17412"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04E5181-A80F-4486-919C-26AD0419EDA7}" type="slidenum">
              <a:rPr lang="ru-RU" altLang="en-US" smtClean="0"/>
              <a:pPr/>
              <a:t>6</a:t>
            </a:fld>
            <a:endParaRPr lang="ru-RU"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a:ln/>
        </p:spPr>
      </p:sp>
      <p:sp>
        <p:nvSpPr>
          <p:cNvPr id="1945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en-US" smtClean="0">
                <a:latin typeface="Arial" panose="020B0604020202020204" pitchFamily="34" charset="0"/>
              </a:rPr>
              <a:t>   Слайд 2. </a:t>
            </a:r>
          </a:p>
          <a:p>
            <a:r>
              <a:rPr lang="ru-RU" altLang="en-US" smtClean="0">
                <a:latin typeface="Arial" panose="020B0604020202020204" pitchFamily="34" charset="0"/>
              </a:rPr>
              <a:t>   В современных телекоммуникационных беспроводных сетях наибольшие трудности наблюдаются в каналах с многолучевым распространением. Если в канале увеличивать скорость, то каждый элемент сигнала становится более коротким. При передаче с некоторой скоростью может наступить момент времени, в который опоздания луча (или лучей) достигнет значения, большего за длину самого символа. В этом  случае луч будет принят уже на продолжительности следующего переданного символа. Таким образом, возникает межсимвольная интерференция. Для борьбы с межсимвольной интерференцией существует прием: сокращение скорости передачи. Технология OFDM может быть эффективно использованная для сокращения скорости передачи и работы в многолучевом канале и борьбы с эффектом межсимвольной интерференции. Вместе с этим, OFDM обеспечивает необходимую суммарную скорость передачи благодаря поднесущим с низкой скоростью. Но недостатком технологии OFDM является Пик-фактор, который ухудшает энергетику линии. Поэтому на базе сигнально-кодовой конструкции, которая состоит из многократной манипуляции и кодирования LDPC, – вырабатывается компенсация энергетики OFDM и достигается необходимая достоверность с сохранением информационных свойств сигнала. Вышеперечисленные признаки отвечают LTE. </a:t>
            </a:r>
            <a:endParaRPr lang="en-US" altLang="en-US" smtClean="0">
              <a:latin typeface="Arial" panose="020B0604020202020204" pitchFamily="34" charset="0"/>
            </a:endParaRPr>
          </a:p>
          <a:p>
            <a:endParaRPr lang="en-US" altLang="en-US" smtClean="0">
              <a:latin typeface="Arial" panose="020B0604020202020204" pitchFamily="34" charset="0"/>
            </a:endParaRPr>
          </a:p>
        </p:txBody>
      </p:sp>
      <p:sp>
        <p:nvSpPr>
          <p:cNvPr id="19460"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7CCDCB2-5F77-41D2-BFC8-93D701963FFB}" type="slidenum">
              <a:rPr lang="ru-RU" altLang="en-US" smtClean="0"/>
              <a:pPr/>
              <a:t>7</a:t>
            </a:fld>
            <a:endParaRPr lang="ru-RU"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Образ слайда 1"/>
          <p:cNvSpPr>
            <a:spLocks noGrp="1" noRot="1" noChangeAspect="1" noTextEdit="1"/>
          </p:cNvSpPr>
          <p:nvPr>
            <p:ph type="sldImg"/>
          </p:nvPr>
        </p:nvSpPr>
        <p:spPr>
          <a:ln/>
        </p:spPr>
      </p:sp>
      <p:sp>
        <p:nvSpPr>
          <p:cNvPr id="21507"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en-US" smtClean="0">
                <a:latin typeface="Arial" panose="020B0604020202020204" pitchFamily="34" charset="0"/>
              </a:rPr>
              <a:t>   Слайд 2. </a:t>
            </a:r>
          </a:p>
          <a:p>
            <a:r>
              <a:rPr lang="ru-RU" altLang="en-US" smtClean="0">
                <a:latin typeface="Arial" panose="020B0604020202020204" pitchFamily="34" charset="0"/>
              </a:rPr>
              <a:t>   В современных телекоммуникационных беспроводных сетях наибольшие трудности наблюдаются в каналах с многолучевым распространением. Если в канале увеличивать скорость, то каждый элемент сигнала становится более коротким. При передаче с некоторой скоростью может наступить момент времени, в который опоздания луча (или лучей) достигнет значения, большего за длину самого символа. В этом  случае луч будет принят уже на продолжительности следующего переданного символа. Таким образом, возникает межсимвольная интерференция. Для борьбы с межсимвольной интерференцией существует прием: сокращение скорости передачи. Технология OFDM может быть эффективно использованная для сокращения скорости передачи и работы в многолучевом канале и борьбы с эффектом межсимвольной интерференции. Вместе с этим, OFDM обеспечивает необходимую суммарную скорость передачи благодаря поднесущим с низкой скоростью. Но недостатком технологии OFDM является Пик-фактор, который ухудшает энергетику линии. Поэтому на базе сигнально-кодовой конструкции, которая состоит из многократной манипуляции и кодирования LDPC, – вырабатывается компенсация энергетики OFDM и достигается необходимая достоверность с сохранением информационных свойств сигнала. Вышеперечисленные признаки отвечают LTE. </a:t>
            </a:r>
            <a:endParaRPr lang="en-US" altLang="en-US" smtClean="0">
              <a:latin typeface="Arial" panose="020B0604020202020204" pitchFamily="34" charset="0"/>
            </a:endParaRPr>
          </a:p>
          <a:p>
            <a:endParaRPr lang="en-US" altLang="en-US" smtClean="0">
              <a:latin typeface="Arial" panose="020B0604020202020204" pitchFamily="34" charset="0"/>
            </a:endParaRPr>
          </a:p>
        </p:txBody>
      </p:sp>
      <p:sp>
        <p:nvSpPr>
          <p:cNvPr id="21508"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51310D-568E-4DB6-9F65-4E0C9CD1C130}" type="slidenum">
              <a:rPr lang="ru-RU" altLang="en-US" smtClean="0"/>
              <a:pPr/>
              <a:t>8</a:t>
            </a:fld>
            <a:endParaRPr lang="ru-RU"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Образ слайда 1"/>
          <p:cNvSpPr>
            <a:spLocks noGrp="1" noRot="1" noChangeAspect="1" noTextEdit="1"/>
          </p:cNvSpPr>
          <p:nvPr>
            <p:ph type="sldImg"/>
          </p:nvPr>
        </p:nvSpPr>
        <p:spPr>
          <a:ln/>
        </p:spPr>
      </p:sp>
      <p:sp>
        <p:nvSpPr>
          <p:cNvPr id="23555"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en-US" smtClean="0">
                <a:latin typeface="Arial" panose="020B0604020202020204" pitchFamily="34" charset="0"/>
              </a:rPr>
              <a:t>   Слайд 2. </a:t>
            </a:r>
          </a:p>
          <a:p>
            <a:r>
              <a:rPr lang="ru-RU" altLang="en-US" smtClean="0">
                <a:latin typeface="Arial" panose="020B0604020202020204" pitchFamily="34" charset="0"/>
              </a:rPr>
              <a:t>   В современных телекоммуникационных беспроводных сетях наибольшие трудности наблюдаются в каналах с многолучевым распространением. Если в канале увеличивать скорость, то каждый элемент сигнала становится более коротким. При передаче с некоторой скоростью может наступить момент времени, в который опоздания луча (или лучей) достигнет значения, большего за длину самого символа. В этом  случае луч будет принят уже на продолжительности следующего переданного символа. Таким образом, возникает межсимвольная интерференция. Для борьбы с межсимвольной интерференцией существует прием: сокращение скорости передачи. Технология OFDM может быть эффективно использованная для сокращения скорости передачи и работы в многолучевом канале и борьбы с эффектом межсимвольной интерференции. Вместе с этим, OFDM обеспечивает необходимую суммарную скорость передачи благодаря поднесущим с низкой скоростью. Но недостатком технологии OFDM является Пик-фактор, который ухудшает энергетику линии. Поэтому на базе сигнально-кодовой конструкции, которая состоит из многократной манипуляции и кодирования LDPC, – вырабатывается компенсация энергетики OFDM и достигается необходимая достоверность с сохранением информационных свойств сигнала. Вышеперечисленные признаки отвечают LTE. </a:t>
            </a:r>
            <a:endParaRPr lang="en-US" altLang="en-US" smtClean="0">
              <a:latin typeface="Arial" panose="020B0604020202020204" pitchFamily="34" charset="0"/>
            </a:endParaRPr>
          </a:p>
          <a:p>
            <a:endParaRPr lang="en-US" altLang="en-US" smtClean="0">
              <a:latin typeface="Arial" panose="020B0604020202020204" pitchFamily="34" charset="0"/>
            </a:endParaRPr>
          </a:p>
        </p:txBody>
      </p:sp>
      <p:sp>
        <p:nvSpPr>
          <p:cNvPr id="23556"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146441F-3AFC-4D97-9ABB-14DDF5184F2C}" type="slidenum">
              <a:rPr lang="ru-RU" altLang="en-US" smtClean="0"/>
              <a:pPr/>
              <a:t>9</a:t>
            </a:fld>
            <a:endParaRPr lang="ru-RU"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2"/>
          <p:cNvSpPr>
            <a:spLocks noGrp="1" noChangeArrowheads="1"/>
          </p:cNvSpPr>
          <p:nvPr>
            <p:ph type="ftr" sz="quarter" idx="10"/>
          </p:nvPr>
        </p:nvSpPr>
        <p:spPr>
          <a:ln/>
        </p:spPr>
        <p:txBody>
          <a:bodyPr/>
          <a:lstStyle>
            <a:lvl1pPr>
              <a:defRPr/>
            </a:lvl1pPr>
          </a:lstStyle>
          <a:p>
            <a:pPr>
              <a:defRPr/>
            </a:pPr>
            <a:r>
              <a:rPr lang="en-US"/>
              <a:t>"Algorithm of choice a multiposition keying in wireless system with LDPC coding", Serhiy Osypchuk</a:t>
            </a: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006DD323-E78F-4942-AA9B-874F5F513E0E}" type="slidenum">
              <a:rPr lang="ru-RU" altLang="en-US"/>
              <a:pPr>
                <a:defRPr/>
              </a:pPr>
              <a:t>‹#›</a:t>
            </a:fld>
            <a:endParaRPr lang="ru-RU" altLang="en-US"/>
          </a:p>
        </p:txBody>
      </p:sp>
      <p:sp>
        <p:nvSpPr>
          <p:cNvPr id="6" name="Rectangle 16"/>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4005216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457200"/>
            <a:ext cx="2057400" cy="5410200"/>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457200"/>
            <a:ext cx="6019800" cy="5410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2"/>
          <p:cNvSpPr>
            <a:spLocks noGrp="1" noChangeArrowheads="1"/>
          </p:cNvSpPr>
          <p:nvPr>
            <p:ph type="ftr" sz="quarter" idx="10"/>
          </p:nvPr>
        </p:nvSpPr>
        <p:spPr>
          <a:ln/>
        </p:spPr>
        <p:txBody>
          <a:bodyPr/>
          <a:lstStyle>
            <a:lvl1pPr>
              <a:defRPr/>
            </a:lvl1pPr>
          </a:lstStyle>
          <a:p>
            <a:pPr>
              <a:defRPr/>
            </a:pPr>
            <a:r>
              <a:rPr lang="en-US"/>
              <a:t>"Algorithm of choice a multiposition keying in wireless system with LDPC coding", Serhiy Osypchuk</a:t>
            </a: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4D3C7E86-D1F9-4EDE-ABD4-21CD151F27BE}" type="slidenum">
              <a:rPr lang="ru-RU" altLang="en-US"/>
              <a:pPr>
                <a:defRPr/>
              </a:pPr>
              <a:t>‹#›</a:t>
            </a:fld>
            <a:endParaRPr lang="ru-RU" altLang="en-US"/>
          </a:p>
        </p:txBody>
      </p:sp>
      <p:sp>
        <p:nvSpPr>
          <p:cNvPr id="6" name="Rectangle 16"/>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2244942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16"/>
          <p:cNvSpPr>
            <a:spLocks noGrp="1" noChangeArrowheads="1"/>
          </p:cNvSpPr>
          <p:nvPr>
            <p:ph type="dt" sz="half" idx="10"/>
          </p:nvPr>
        </p:nvSpPr>
        <p:spPr>
          <a:ln/>
        </p:spPr>
        <p:txBody>
          <a:bodyPr/>
          <a:lstStyle>
            <a:lvl1pPr>
              <a:defRPr/>
            </a:lvl1pPr>
          </a:lstStyle>
          <a:p>
            <a:pPr>
              <a:defRPr/>
            </a:pPr>
            <a:endParaRPr lang="ru-RU"/>
          </a:p>
        </p:txBody>
      </p:sp>
      <p:sp>
        <p:nvSpPr>
          <p:cNvPr id="5" name="Rectangle 17"/>
          <p:cNvSpPr>
            <a:spLocks noGrp="1" noChangeArrowheads="1"/>
          </p:cNvSpPr>
          <p:nvPr>
            <p:ph type="ftr" sz="quarter" idx="11"/>
          </p:nvPr>
        </p:nvSpPr>
        <p:spPr>
          <a:ln/>
        </p:spPr>
        <p:txBody>
          <a:bodyPr/>
          <a:lstStyle>
            <a:lvl1pPr>
              <a:defRPr/>
            </a:lvl1pPr>
          </a:lstStyle>
          <a:p>
            <a:pPr>
              <a:defRPr/>
            </a:pPr>
            <a:r>
              <a:rPr lang="en-US"/>
              <a:t>"Algorithm of choice a multiposition keying in wireless system with LDPC coding", Serhiy Osypchuk</a:t>
            </a:r>
            <a:endParaRPr lang="ru-RU"/>
          </a:p>
        </p:txBody>
      </p:sp>
      <p:sp>
        <p:nvSpPr>
          <p:cNvPr id="6" name="Rectangle 18"/>
          <p:cNvSpPr>
            <a:spLocks noGrp="1" noChangeArrowheads="1"/>
          </p:cNvSpPr>
          <p:nvPr>
            <p:ph type="sldNum" sz="quarter" idx="12"/>
          </p:nvPr>
        </p:nvSpPr>
        <p:spPr>
          <a:ln/>
        </p:spPr>
        <p:txBody>
          <a:bodyPr/>
          <a:lstStyle>
            <a:lvl1pPr>
              <a:defRPr/>
            </a:lvl1pPr>
          </a:lstStyle>
          <a:p>
            <a:pPr>
              <a:defRPr/>
            </a:pPr>
            <a:fld id="{F97D8265-7B41-4145-8059-B1CD6DE48BF1}" type="slidenum">
              <a:rPr lang="ru-RU" altLang="en-US"/>
              <a:pPr>
                <a:defRPr/>
              </a:pPr>
              <a:t>‹#›</a:t>
            </a:fld>
            <a:endParaRPr lang="ru-RU" altLang="en-US"/>
          </a:p>
        </p:txBody>
      </p:sp>
    </p:spTree>
    <p:extLst>
      <p:ext uri="{BB962C8B-B14F-4D97-AF65-F5344CB8AC3E}">
        <p14:creationId xmlns:p14="http://schemas.microsoft.com/office/powerpoint/2010/main" val="149793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6"/>
          <p:cNvSpPr>
            <a:spLocks noGrp="1" noChangeArrowheads="1"/>
          </p:cNvSpPr>
          <p:nvPr>
            <p:ph type="dt" sz="half" idx="10"/>
          </p:nvPr>
        </p:nvSpPr>
        <p:spPr>
          <a:ln/>
        </p:spPr>
        <p:txBody>
          <a:bodyPr/>
          <a:lstStyle>
            <a:lvl1pPr>
              <a:defRPr/>
            </a:lvl1pPr>
          </a:lstStyle>
          <a:p>
            <a:pPr>
              <a:defRPr/>
            </a:pPr>
            <a:endParaRPr lang="ru-RU"/>
          </a:p>
        </p:txBody>
      </p:sp>
      <p:sp>
        <p:nvSpPr>
          <p:cNvPr id="5" name="Rectangle 17"/>
          <p:cNvSpPr>
            <a:spLocks noGrp="1" noChangeArrowheads="1"/>
          </p:cNvSpPr>
          <p:nvPr>
            <p:ph type="ftr" sz="quarter" idx="11"/>
          </p:nvPr>
        </p:nvSpPr>
        <p:spPr>
          <a:ln/>
        </p:spPr>
        <p:txBody>
          <a:bodyPr/>
          <a:lstStyle>
            <a:lvl1pPr>
              <a:defRPr/>
            </a:lvl1pPr>
          </a:lstStyle>
          <a:p>
            <a:pPr>
              <a:defRPr/>
            </a:pPr>
            <a:r>
              <a:rPr lang="en-US"/>
              <a:t>"Algorithm of choice a multiposition keying in wireless system with LDPC coding", Serhiy Osypchuk</a:t>
            </a:r>
            <a:endParaRPr lang="ru-RU"/>
          </a:p>
        </p:txBody>
      </p:sp>
      <p:sp>
        <p:nvSpPr>
          <p:cNvPr id="6" name="Rectangle 18"/>
          <p:cNvSpPr>
            <a:spLocks noGrp="1" noChangeArrowheads="1"/>
          </p:cNvSpPr>
          <p:nvPr>
            <p:ph type="sldNum" sz="quarter" idx="12"/>
          </p:nvPr>
        </p:nvSpPr>
        <p:spPr>
          <a:ln/>
        </p:spPr>
        <p:txBody>
          <a:bodyPr/>
          <a:lstStyle>
            <a:lvl1pPr>
              <a:defRPr/>
            </a:lvl1pPr>
          </a:lstStyle>
          <a:p>
            <a:pPr>
              <a:defRPr/>
            </a:pPr>
            <a:fld id="{688B3B1F-367D-4617-8699-B90C1AED1EA4}" type="slidenum">
              <a:rPr lang="ru-RU" altLang="en-US"/>
              <a:pPr>
                <a:defRPr/>
              </a:pPr>
              <a:t>‹#›</a:t>
            </a:fld>
            <a:endParaRPr lang="ru-RU" altLang="en-US"/>
          </a:p>
        </p:txBody>
      </p:sp>
    </p:spTree>
    <p:extLst>
      <p:ext uri="{BB962C8B-B14F-4D97-AF65-F5344CB8AC3E}">
        <p14:creationId xmlns:p14="http://schemas.microsoft.com/office/powerpoint/2010/main" val="3102082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6"/>
          <p:cNvSpPr>
            <a:spLocks noGrp="1" noChangeArrowheads="1"/>
          </p:cNvSpPr>
          <p:nvPr>
            <p:ph type="dt" sz="half" idx="10"/>
          </p:nvPr>
        </p:nvSpPr>
        <p:spPr>
          <a:ln/>
        </p:spPr>
        <p:txBody>
          <a:bodyPr/>
          <a:lstStyle>
            <a:lvl1pPr>
              <a:defRPr/>
            </a:lvl1pPr>
          </a:lstStyle>
          <a:p>
            <a:pPr>
              <a:defRPr/>
            </a:pPr>
            <a:endParaRPr lang="ru-RU"/>
          </a:p>
        </p:txBody>
      </p:sp>
      <p:sp>
        <p:nvSpPr>
          <p:cNvPr id="5" name="Rectangle 17"/>
          <p:cNvSpPr>
            <a:spLocks noGrp="1" noChangeArrowheads="1"/>
          </p:cNvSpPr>
          <p:nvPr>
            <p:ph type="ftr" sz="quarter" idx="11"/>
          </p:nvPr>
        </p:nvSpPr>
        <p:spPr>
          <a:ln/>
        </p:spPr>
        <p:txBody>
          <a:bodyPr/>
          <a:lstStyle>
            <a:lvl1pPr>
              <a:defRPr/>
            </a:lvl1pPr>
          </a:lstStyle>
          <a:p>
            <a:pPr>
              <a:defRPr/>
            </a:pPr>
            <a:r>
              <a:rPr lang="en-US"/>
              <a:t>"Algorithm of choice a multiposition keying in wireless system with LDPC coding", Serhiy Osypchuk</a:t>
            </a:r>
            <a:endParaRPr lang="ru-RU"/>
          </a:p>
        </p:txBody>
      </p:sp>
      <p:sp>
        <p:nvSpPr>
          <p:cNvPr id="6" name="Rectangle 18"/>
          <p:cNvSpPr>
            <a:spLocks noGrp="1" noChangeArrowheads="1"/>
          </p:cNvSpPr>
          <p:nvPr>
            <p:ph type="sldNum" sz="quarter" idx="12"/>
          </p:nvPr>
        </p:nvSpPr>
        <p:spPr>
          <a:ln/>
        </p:spPr>
        <p:txBody>
          <a:bodyPr/>
          <a:lstStyle>
            <a:lvl1pPr>
              <a:defRPr/>
            </a:lvl1pPr>
          </a:lstStyle>
          <a:p>
            <a:pPr>
              <a:defRPr/>
            </a:pPr>
            <a:fld id="{7196ED9D-7A9F-43A2-893B-61CBEF382DD5}" type="slidenum">
              <a:rPr lang="ru-RU" altLang="en-US"/>
              <a:pPr>
                <a:defRPr/>
              </a:pPr>
              <a:t>‹#›</a:t>
            </a:fld>
            <a:endParaRPr lang="ru-RU" altLang="en-US"/>
          </a:p>
        </p:txBody>
      </p:sp>
    </p:spTree>
    <p:extLst>
      <p:ext uri="{BB962C8B-B14F-4D97-AF65-F5344CB8AC3E}">
        <p14:creationId xmlns:p14="http://schemas.microsoft.com/office/powerpoint/2010/main" val="26031437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6"/>
          <p:cNvSpPr>
            <a:spLocks noGrp="1" noChangeArrowheads="1"/>
          </p:cNvSpPr>
          <p:nvPr>
            <p:ph type="dt" sz="half" idx="10"/>
          </p:nvPr>
        </p:nvSpPr>
        <p:spPr>
          <a:ln/>
        </p:spPr>
        <p:txBody>
          <a:bodyPr/>
          <a:lstStyle>
            <a:lvl1pPr>
              <a:defRPr/>
            </a:lvl1pPr>
          </a:lstStyle>
          <a:p>
            <a:pPr>
              <a:defRPr/>
            </a:pPr>
            <a:endParaRPr lang="ru-RU"/>
          </a:p>
        </p:txBody>
      </p:sp>
      <p:sp>
        <p:nvSpPr>
          <p:cNvPr id="6" name="Rectangle 17"/>
          <p:cNvSpPr>
            <a:spLocks noGrp="1" noChangeArrowheads="1"/>
          </p:cNvSpPr>
          <p:nvPr>
            <p:ph type="ftr" sz="quarter" idx="11"/>
          </p:nvPr>
        </p:nvSpPr>
        <p:spPr>
          <a:ln/>
        </p:spPr>
        <p:txBody>
          <a:bodyPr/>
          <a:lstStyle>
            <a:lvl1pPr>
              <a:defRPr/>
            </a:lvl1pPr>
          </a:lstStyle>
          <a:p>
            <a:pPr>
              <a:defRPr/>
            </a:pPr>
            <a:r>
              <a:rPr lang="en-US"/>
              <a:t>"Algorithm of choice a multiposition keying in wireless system with LDPC coding", Serhiy Osypchuk</a:t>
            </a:r>
            <a:endParaRPr lang="ru-RU"/>
          </a:p>
        </p:txBody>
      </p:sp>
      <p:sp>
        <p:nvSpPr>
          <p:cNvPr id="7" name="Rectangle 18"/>
          <p:cNvSpPr>
            <a:spLocks noGrp="1" noChangeArrowheads="1"/>
          </p:cNvSpPr>
          <p:nvPr>
            <p:ph type="sldNum" sz="quarter" idx="12"/>
          </p:nvPr>
        </p:nvSpPr>
        <p:spPr>
          <a:ln/>
        </p:spPr>
        <p:txBody>
          <a:bodyPr/>
          <a:lstStyle>
            <a:lvl1pPr>
              <a:defRPr/>
            </a:lvl1pPr>
          </a:lstStyle>
          <a:p>
            <a:pPr>
              <a:defRPr/>
            </a:pPr>
            <a:fld id="{A24A3F59-4A81-4408-806F-74ACAFCD766A}" type="slidenum">
              <a:rPr lang="ru-RU" altLang="en-US"/>
              <a:pPr>
                <a:defRPr/>
              </a:pPr>
              <a:t>‹#›</a:t>
            </a:fld>
            <a:endParaRPr lang="ru-RU" altLang="en-US"/>
          </a:p>
        </p:txBody>
      </p:sp>
    </p:spTree>
    <p:extLst>
      <p:ext uri="{BB962C8B-B14F-4D97-AF65-F5344CB8AC3E}">
        <p14:creationId xmlns:p14="http://schemas.microsoft.com/office/powerpoint/2010/main" val="1670111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6"/>
          <p:cNvSpPr>
            <a:spLocks noGrp="1" noChangeArrowheads="1"/>
          </p:cNvSpPr>
          <p:nvPr>
            <p:ph type="dt" sz="half" idx="10"/>
          </p:nvPr>
        </p:nvSpPr>
        <p:spPr>
          <a:ln/>
        </p:spPr>
        <p:txBody>
          <a:bodyPr/>
          <a:lstStyle>
            <a:lvl1pPr>
              <a:defRPr/>
            </a:lvl1pPr>
          </a:lstStyle>
          <a:p>
            <a:pPr>
              <a:defRPr/>
            </a:pPr>
            <a:endParaRPr lang="ru-RU"/>
          </a:p>
        </p:txBody>
      </p:sp>
      <p:sp>
        <p:nvSpPr>
          <p:cNvPr id="8" name="Rectangle 17"/>
          <p:cNvSpPr>
            <a:spLocks noGrp="1" noChangeArrowheads="1"/>
          </p:cNvSpPr>
          <p:nvPr>
            <p:ph type="ftr" sz="quarter" idx="11"/>
          </p:nvPr>
        </p:nvSpPr>
        <p:spPr>
          <a:ln/>
        </p:spPr>
        <p:txBody>
          <a:bodyPr/>
          <a:lstStyle>
            <a:lvl1pPr>
              <a:defRPr/>
            </a:lvl1pPr>
          </a:lstStyle>
          <a:p>
            <a:pPr>
              <a:defRPr/>
            </a:pPr>
            <a:r>
              <a:rPr lang="en-US"/>
              <a:t>"Algorithm of choice a multiposition keying in wireless system with LDPC coding", Serhiy Osypchuk</a:t>
            </a:r>
            <a:endParaRPr lang="ru-RU"/>
          </a:p>
        </p:txBody>
      </p:sp>
      <p:sp>
        <p:nvSpPr>
          <p:cNvPr id="9" name="Rectangle 18"/>
          <p:cNvSpPr>
            <a:spLocks noGrp="1" noChangeArrowheads="1"/>
          </p:cNvSpPr>
          <p:nvPr>
            <p:ph type="sldNum" sz="quarter" idx="12"/>
          </p:nvPr>
        </p:nvSpPr>
        <p:spPr>
          <a:ln/>
        </p:spPr>
        <p:txBody>
          <a:bodyPr/>
          <a:lstStyle>
            <a:lvl1pPr>
              <a:defRPr/>
            </a:lvl1pPr>
          </a:lstStyle>
          <a:p>
            <a:pPr>
              <a:defRPr/>
            </a:pPr>
            <a:fld id="{11CB34AC-6BE9-4434-943E-0FECA278942E}" type="slidenum">
              <a:rPr lang="ru-RU" altLang="en-US"/>
              <a:pPr>
                <a:defRPr/>
              </a:pPr>
              <a:t>‹#›</a:t>
            </a:fld>
            <a:endParaRPr lang="ru-RU" altLang="en-US"/>
          </a:p>
        </p:txBody>
      </p:sp>
    </p:spTree>
    <p:extLst>
      <p:ext uri="{BB962C8B-B14F-4D97-AF65-F5344CB8AC3E}">
        <p14:creationId xmlns:p14="http://schemas.microsoft.com/office/powerpoint/2010/main" val="26832361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6"/>
          <p:cNvSpPr>
            <a:spLocks noGrp="1" noChangeArrowheads="1"/>
          </p:cNvSpPr>
          <p:nvPr>
            <p:ph type="dt" sz="half" idx="10"/>
          </p:nvPr>
        </p:nvSpPr>
        <p:spPr>
          <a:ln/>
        </p:spPr>
        <p:txBody>
          <a:bodyPr/>
          <a:lstStyle>
            <a:lvl1pPr>
              <a:defRPr/>
            </a:lvl1pPr>
          </a:lstStyle>
          <a:p>
            <a:pPr>
              <a:defRPr/>
            </a:pPr>
            <a:endParaRPr lang="ru-RU"/>
          </a:p>
        </p:txBody>
      </p:sp>
      <p:sp>
        <p:nvSpPr>
          <p:cNvPr id="4" name="Rectangle 17"/>
          <p:cNvSpPr>
            <a:spLocks noGrp="1" noChangeArrowheads="1"/>
          </p:cNvSpPr>
          <p:nvPr>
            <p:ph type="ftr" sz="quarter" idx="11"/>
          </p:nvPr>
        </p:nvSpPr>
        <p:spPr>
          <a:ln/>
        </p:spPr>
        <p:txBody>
          <a:bodyPr/>
          <a:lstStyle>
            <a:lvl1pPr>
              <a:defRPr/>
            </a:lvl1pPr>
          </a:lstStyle>
          <a:p>
            <a:pPr>
              <a:defRPr/>
            </a:pPr>
            <a:r>
              <a:rPr lang="en-US"/>
              <a:t>"Algorithm of choice a multiposition keying in wireless system with LDPC coding", Serhiy Osypchuk</a:t>
            </a:r>
            <a:endParaRPr lang="ru-RU"/>
          </a:p>
        </p:txBody>
      </p:sp>
      <p:sp>
        <p:nvSpPr>
          <p:cNvPr id="5" name="Rectangle 18"/>
          <p:cNvSpPr>
            <a:spLocks noGrp="1" noChangeArrowheads="1"/>
          </p:cNvSpPr>
          <p:nvPr>
            <p:ph type="sldNum" sz="quarter" idx="12"/>
          </p:nvPr>
        </p:nvSpPr>
        <p:spPr>
          <a:ln/>
        </p:spPr>
        <p:txBody>
          <a:bodyPr/>
          <a:lstStyle>
            <a:lvl1pPr>
              <a:defRPr/>
            </a:lvl1pPr>
          </a:lstStyle>
          <a:p>
            <a:pPr>
              <a:defRPr/>
            </a:pPr>
            <a:fld id="{1430D647-C639-49C7-9FE1-499105C0C4F9}" type="slidenum">
              <a:rPr lang="ru-RU" altLang="en-US"/>
              <a:pPr>
                <a:defRPr/>
              </a:pPr>
              <a:t>‹#›</a:t>
            </a:fld>
            <a:endParaRPr lang="ru-RU" altLang="en-US"/>
          </a:p>
        </p:txBody>
      </p:sp>
    </p:spTree>
    <p:extLst>
      <p:ext uri="{BB962C8B-B14F-4D97-AF65-F5344CB8AC3E}">
        <p14:creationId xmlns:p14="http://schemas.microsoft.com/office/powerpoint/2010/main" val="387073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6"/>
          <p:cNvSpPr>
            <a:spLocks noGrp="1" noChangeArrowheads="1"/>
          </p:cNvSpPr>
          <p:nvPr>
            <p:ph type="dt" sz="half" idx="10"/>
          </p:nvPr>
        </p:nvSpPr>
        <p:spPr>
          <a:ln/>
        </p:spPr>
        <p:txBody>
          <a:bodyPr/>
          <a:lstStyle>
            <a:lvl1pPr>
              <a:defRPr/>
            </a:lvl1pPr>
          </a:lstStyle>
          <a:p>
            <a:pPr>
              <a:defRPr/>
            </a:pPr>
            <a:endParaRPr lang="ru-RU"/>
          </a:p>
        </p:txBody>
      </p:sp>
      <p:sp>
        <p:nvSpPr>
          <p:cNvPr id="3" name="Rectangle 17"/>
          <p:cNvSpPr>
            <a:spLocks noGrp="1" noChangeArrowheads="1"/>
          </p:cNvSpPr>
          <p:nvPr>
            <p:ph type="ftr" sz="quarter" idx="11"/>
          </p:nvPr>
        </p:nvSpPr>
        <p:spPr>
          <a:ln/>
        </p:spPr>
        <p:txBody>
          <a:bodyPr/>
          <a:lstStyle>
            <a:lvl1pPr>
              <a:defRPr/>
            </a:lvl1pPr>
          </a:lstStyle>
          <a:p>
            <a:pPr>
              <a:defRPr/>
            </a:pPr>
            <a:r>
              <a:rPr lang="en-US"/>
              <a:t>"Algorithm of choice a multiposition keying in wireless system with LDPC coding", Serhiy Osypchuk</a:t>
            </a:r>
            <a:endParaRPr lang="ru-RU"/>
          </a:p>
        </p:txBody>
      </p:sp>
      <p:sp>
        <p:nvSpPr>
          <p:cNvPr id="4" name="Rectangle 18"/>
          <p:cNvSpPr>
            <a:spLocks noGrp="1" noChangeArrowheads="1"/>
          </p:cNvSpPr>
          <p:nvPr>
            <p:ph type="sldNum" sz="quarter" idx="12"/>
          </p:nvPr>
        </p:nvSpPr>
        <p:spPr>
          <a:ln/>
        </p:spPr>
        <p:txBody>
          <a:bodyPr/>
          <a:lstStyle>
            <a:lvl1pPr>
              <a:defRPr/>
            </a:lvl1pPr>
          </a:lstStyle>
          <a:p>
            <a:pPr>
              <a:defRPr/>
            </a:pPr>
            <a:fld id="{8EE9170C-B215-49F5-8116-EA5A9F5AF73D}" type="slidenum">
              <a:rPr lang="ru-RU" altLang="en-US"/>
              <a:pPr>
                <a:defRPr/>
              </a:pPr>
              <a:t>‹#›</a:t>
            </a:fld>
            <a:endParaRPr lang="ru-RU" altLang="en-US"/>
          </a:p>
        </p:txBody>
      </p:sp>
    </p:spTree>
    <p:extLst>
      <p:ext uri="{BB962C8B-B14F-4D97-AF65-F5344CB8AC3E}">
        <p14:creationId xmlns:p14="http://schemas.microsoft.com/office/powerpoint/2010/main" val="12927612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6"/>
          <p:cNvSpPr>
            <a:spLocks noGrp="1" noChangeArrowheads="1"/>
          </p:cNvSpPr>
          <p:nvPr>
            <p:ph type="dt" sz="half" idx="10"/>
          </p:nvPr>
        </p:nvSpPr>
        <p:spPr>
          <a:ln/>
        </p:spPr>
        <p:txBody>
          <a:bodyPr/>
          <a:lstStyle>
            <a:lvl1pPr>
              <a:defRPr/>
            </a:lvl1pPr>
          </a:lstStyle>
          <a:p>
            <a:pPr>
              <a:defRPr/>
            </a:pPr>
            <a:endParaRPr lang="ru-RU"/>
          </a:p>
        </p:txBody>
      </p:sp>
      <p:sp>
        <p:nvSpPr>
          <p:cNvPr id="6" name="Rectangle 17"/>
          <p:cNvSpPr>
            <a:spLocks noGrp="1" noChangeArrowheads="1"/>
          </p:cNvSpPr>
          <p:nvPr>
            <p:ph type="ftr" sz="quarter" idx="11"/>
          </p:nvPr>
        </p:nvSpPr>
        <p:spPr>
          <a:ln/>
        </p:spPr>
        <p:txBody>
          <a:bodyPr/>
          <a:lstStyle>
            <a:lvl1pPr>
              <a:defRPr/>
            </a:lvl1pPr>
          </a:lstStyle>
          <a:p>
            <a:pPr>
              <a:defRPr/>
            </a:pPr>
            <a:r>
              <a:rPr lang="en-US"/>
              <a:t>"Algorithm of choice a multiposition keying in wireless system with LDPC coding", Serhiy Osypchuk</a:t>
            </a:r>
            <a:endParaRPr lang="ru-RU"/>
          </a:p>
        </p:txBody>
      </p:sp>
      <p:sp>
        <p:nvSpPr>
          <p:cNvPr id="7" name="Rectangle 18"/>
          <p:cNvSpPr>
            <a:spLocks noGrp="1" noChangeArrowheads="1"/>
          </p:cNvSpPr>
          <p:nvPr>
            <p:ph type="sldNum" sz="quarter" idx="12"/>
          </p:nvPr>
        </p:nvSpPr>
        <p:spPr>
          <a:ln/>
        </p:spPr>
        <p:txBody>
          <a:bodyPr/>
          <a:lstStyle>
            <a:lvl1pPr>
              <a:defRPr/>
            </a:lvl1pPr>
          </a:lstStyle>
          <a:p>
            <a:pPr>
              <a:defRPr/>
            </a:pPr>
            <a:fld id="{5687D532-4ECD-4B87-A5E1-802C25419A53}" type="slidenum">
              <a:rPr lang="ru-RU" altLang="en-US"/>
              <a:pPr>
                <a:defRPr/>
              </a:pPr>
              <a:t>‹#›</a:t>
            </a:fld>
            <a:endParaRPr lang="ru-RU" altLang="en-US"/>
          </a:p>
        </p:txBody>
      </p:sp>
    </p:spTree>
    <p:extLst>
      <p:ext uri="{BB962C8B-B14F-4D97-AF65-F5344CB8AC3E}">
        <p14:creationId xmlns:p14="http://schemas.microsoft.com/office/powerpoint/2010/main" val="2151240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6"/>
          <p:cNvSpPr>
            <a:spLocks noGrp="1" noChangeArrowheads="1"/>
          </p:cNvSpPr>
          <p:nvPr>
            <p:ph type="dt" sz="half" idx="10"/>
          </p:nvPr>
        </p:nvSpPr>
        <p:spPr>
          <a:ln/>
        </p:spPr>
        <p:txBody>
          <a:bodyPr/>
          <a:lstStyle>
            <a:lvl1pPr>
              <a:defRPr/>
            </a:lvl1pPr>
          </a:lstStyle>
          <a:p>
            <a:pPr>
              <a:defRPr/>
            </a:pPr>
            <a:endParaRPr lang="ru-RU"/>
          </a:p>
        </p:txBody>
      </p:sp>
      <p:sp>
        <p:nvSpPr>
          <p:cNvPr id="6" name="Rectangle 17"/>
          <p:cNvSpPr>
            <a:spLocks noGrp="1" noChangeArrowheads="1"/>
          </p:cNvSpPr>
          <p:nvPr>
            <p:ph type="ftr" sz="quarter" idx="11"/>
          </p:nvPr>
        </p:nvSpPr>
        <p:spPr>
          <a:ln/>
        </p:spPr>
        <p:txBody>
          <a:bodyPr/>
          <a:lstStyle>
            <a:lvl1pPr>
              <a:defRPr/>
            </a:lvl1pPr>
          </a:lstStyle>
          <a:p>
            <a:pPr>
              <a:defRPr/>
            </a:pPr>
            <a:r>
              <a:rPr lang="en-US"/>
              <a:t>"Algorithm of choice a multiposition keying in wireless system with LDPC coding", Serhiy Osypchuk</a:t>
            </a:r>
            <a:endParaRPr lang="ru-RU"/>
          </a:p>
        </p:txBody>
      </p:sp>
      <p:sp>
        <p:nvSpPr>
          <p:cNvPr id="7" name="Rectangle 18"/>
          <p:cNvSpPr>
            <a:spLocks noGrp="1" noChangeArrowheads="1"/>
          </p:cNvSpPr>
          <p:nvPr>
            <p:ph type="sldNum" sz="quarter" idx="12"/>
          </p:nvPr>
        </p:nvSpPr>
        <p:spPr>
          <a:ln/>
        </p:spPr>
        <p:txBody>
          <a:bodyPr/>
          <a:lstStyle>
            <a:lvl1pPr>
              <a:defRPr/>
            </a:lvl1pPr>
          </a:lstStyle>
          <a:p>
            <a:pPr>
              <a:defRPr/>
            </a:pPr>
            <a:fld id="{AFC56E1E-7CEC-4A58-964B-F2303E3671F8}" type="slidenum">
              <a:rPr lang="ru-RU" altLang="en-US"/>
              <a:pPr>
                <a:defRPr/>
              </a:pPr>
              <a:t>‹#›</a:t>
            </a:fld>
            <a:endParaRPr lang="ru-RU" altLang="en-US"/>
          </a:p>
        </p:txBody>
      </p:sp>
    </p:spTree>
    <p:extLst>
      <p:ext uri="{BB962C8B-B14F-4D97-AF65-F5344CB8AC3E}">
        <p14:creationId xmlns:p14="http://schemas.microsoft.com/office/powerpoint/2010/main" val="84489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2"/>
          <p:cNvSpPr>
            <a:spLocks noGrp="1" noChangeArrowheads="1"/>
          </p:cNvSpPr>
          <p:nvPr>
            <p:ph type="ftr" sz="quarter" idx="10"/>
          </p:nvPr>
        </p:nvSpPr>
        <p:spPr>
          <a:ln/>
        </p:spPr>
        <p:txBody>
          <a:bodyPr/>
          <a:lstStyle>
            <a:lvl1pPr>
              <a:defRPr/>
            </a:lvl1pPr>
          </a:lstStyle>
          <a:p>
            <a:pPr>
              <a:defRPr/>
            </a:pPr>
            <a:r>
              <a:rPr lang="en-US"/>
              <a:t>"Algorithm of choice a multiposition keying in wireless system with LDPC coding", Serhiy Osypchuk</a:t>
            </a: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3A3E4C33-D4BA-4DD1-8E08-5C9024346E39}" type="slidenum">
              <a:rPr lang="ru-RU" altLang="en-US"/>
              <a:pPr>
                <a:defRPr/>
              </a:pPr>
              <a:t>‹#›</a:t>
            </a:fld>
            <a:endParaRPr lang="ru-RU" altLang="en-US"/>
          </a:p>
        </p:txBody>
      </p:sp>
      <p:sp>
        <p:nvSpPr>
          <p:cNvPr id="6" name="Rectangle 16"/>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26534497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6"/>
          <p:cNvSpPr>
            <a:spLocks noGrp="1" noChangeArrowheads="1"/>
          </p:cNvSpPr>
          <p:nvPr>
            <p:ph type="dt" sz="half" idx="10"/>
          </p:nvPr>
        </p:nvSpPr>
        <p:spPr>
          <a:ln/>
        </p:spPr>
        <p:txBody>
          <a:bodyPr/>
          <a:lstStyle>
            <a:lvl1pPr>
              <a:defRPr/>
            </a:lvl1pPr>
          </a:lstStyle>
          <a:p>
            <a:pPr>
              <a:defRPr/>
            </a:pPr>
            <a:endParaRPr lang="ru-RU"/>
          </a:p>
        </p:txBody>
      </p:sp>
      <p:sp>
        <p:nvSpPr>
          <p:cNvPr id="5" name="Rectangle 17"/>
          <p:cNvSpPr>
            <a:spLocks noGrp="1" noChangeArrowheads="1"/>
          </p:cNvSpPr>
          <p:nvPr>
            <p:ph type="ftr" sz="quarter" idx="11"/>
          </p:nvPr>
        </p:nvSpPr>
        <p:spPr>
          <a:ln/>
        </p:spPr>
        <p:txBody>
          <a:bodyPr/>
          <a:lstStyle>
            <a:lvl1pPr>
              <a:defRPr/>
            </a:lvl1pPr>
          </a:lstStyle>
          <a:p>
            <a:pPr>
              <a:defRPr/>
            </a:pPr>
            <a:r>
              <a:rPr lang="en-US"/>
              <a:t>"Algorithm of choice a multiposition keying in wireless system with LDPC coding", Serhiy Osypchuk</a:t>
            </a:r>
            <a:endParaRPr lang="ru-RU"/>
          </a:p>
        </p:txBody>
      </p:sp>
      <p:sp>
        <p:nvSpPr>
          <p:cNvPr id="6" name="Rectangle 18"/>
          <p:cNvSpPr>
            <a:spLocks noGrp="1" noChangeArrowheads="1"/>
          </p:cNvSpPr>
          <p:nvPr>
            <p:ph type="sldNum" sz="quarter" idx="12"/>
          </p:nvPr>
        </p:nvSpPr>
        <p:spPr>
          <a:ln/>
        </p:spPr>
        <p:txBody>
          <a:bodyPr/>
          <a:lstStyle>
            <a:lvl1pPr>
              <a:defRPr/>
            </a:lvl1pPr>
          </a:lstStyle>
          <a:p>
            <a:pPr>
              <a:defRPr/>
            </a:pPr>
            <a:fld id="{F45D1964-12C7-466E-AD5D-F4BE616AA664}" type="slidenum">
              <a:rPr lang="ru-RU" altLang="en-US"/>
              <a:pPr>
                <a:defRPr/>
              </a:pPr>
              <a:t>‹#›</a:t>
            </a:fld>
            <a:endParaRPr lang="ru-RU" altLang="en-US"/>
          </a:p>
        </p:txBody>
      </p:sp>
    </p:spTree>
    <p:extLst>
      <p:ext uri="{BB962C8B-B14F-4D97-AF65-F5344CB8AC3E}">
        <p14:creationId xmlns:p14="http://schemas.microsoft.com/office/powerpoint/2010/main" val="35690488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457200"/>
            <a:ext cx="2057400" cy="54102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457200"/>
            <a:ext cx="6019800" cy="5410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6"/>
          <p:cNvSpPr>
            <a:spLocks noGrp="1" noChangeArrowheads="1"/>
          </p:cNvSpPr>
          <p:nvPr>
            <p:ph type="dt" sz="half" idx="10"/>
          </p:nvPr>
        </p:nvSpPr>
        <p:spPr>
          <a:ln/>
        </p:spPr>
        <p:txBody>
          <a:bodyPr/>
          <a:lstStyle>
            <a:lvl1pPr>
              <a:defRPr/>
            </a:lvl1pPr>
          </a:lstStyle>
          <a:p>
            <a:pPr>
              <a:defRPr/>
            </a:pPr>
            <a:endParaRPr lang="ru-RU"/>
          </a:p>
        </p:txBody>
      </p:sp>
      <p:sp>
        <p:nvSpPr>
          <p:cNvPr id="5" name="Rectangle 17"/>
          <p:cNvSpPr>
            <a:spLocks noGrp="1" noChangeArrowheads="1"/>
          </p:cNvSpPr>
          <p:nvPr>
            <p:ph type="ftr" sz="quarter" idx="11"/>
          </p:nvPr>
        </p:nvSpPr>
        <p:spPr>
          <a:ln/>
        </p:spPr>
        <p:txBody>
          <a:bodyPr/>
          <a:lstStyle>
            <a:lvl1pPr>
              <a:defRPr/>
            </a:lvl1pPr>
          </a:lstStyle>
          <a:p>
            <a:pPr>
              <a:defRPr/>
            </a:pPr>
            <a:r>
              <a:rPr lang="en-US"/>
              <a:t>"Algorithm of choice a multiposition keying in wireless system with LDPC coding", Serhiy Osypchuk</a:t>
            </a:r>
            <a:endParaRPr lang="ru-RU"/>
          </a:p>
        </p:txBody>
      </p:sp>
      <p:sp>
        <p:nvSpPr>
          <p:cNvPr id="6" name="Rectangle 18"/>
          <p:cNvSpPr>
            <a:spLocks noGrp="1" noChangeArrowheads="1"/>
          </p:cNvSpPr>
          <p:nvPr>
            <p:ph type="sldNum" sz="quarter" idx="12"/>
          </p:nvPr>
        </p:nvSpPr>
        <p:spPr>
          <a:ln/>
        </p:spPr>
        <p:txBody>
          <a:bodyPr/>
          <a:lstStyle>
            <a:lvl1pPr>
              <a:defRPr/>
            </a:lvl1pPr>
          </a:lstStyle>
          <a:p>
            <a:pPr>
              <a:defRPr/>
            </a:pPr>
            <a:fld id="{FC9594B4-CF4D-4F33-91FD-AA18CDB78938}" type="slidenum">
              <a:rPr lang="ru-RU" altLang="en-US"/>
              <a:pPr>
                <a:defRPr/>
              </a:pPr>
              <a:t>‹#›</a:t>
            </a:fld>
            <a:endParaRPr lang="ru-RU" altLang="en-US"/>
          </a:p>
        </p:txBody>
      </p:sp>
    </p:spTree>
    <p:extLst>
      <p:ext uri="{BB962C8B-B14F-4D97-AF65-F5344CB8AC3E}">
        <p14:creationId xmlns:p14="http://schemas.microsoft.com/office/powerpoint/2010/main" val="2054792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Rectangle 2"/>
          <p:cNvSpPr>
            <a:spLocks noGrp="1" noChangeArrowheads="1"/>
          </p:cNvSpPr>
          <p:nvPr>
            <p:ph type="ftr" sz="quarter" idx="10"/>
          </p:nvPr>
        </p:nvSpPr>
        <p:spPr>
          <a:ln/>
        </p:spPr>
        <p:txBody>
          <a:bodyPr/>
          <a:lstStyle>
            <a:lvl1pPr>
              <a:defRPr/>
            </a:lvl1pPr>
          </a:lstStyle>
          <a:p>
            <a:pPr>
              <a:defRPr/>
            </a:pPr>
            <a:r>
              <a:rPr lang="en-US"/>
              <a:t>"Algorithm of choice a multiposition keying in wireless system with LDPC coding", Serhiy Osypchuk</a:t>
            </a: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0409F70E-58C0-4654-8B6C-6666EA1F0CA1}" type="slidenum">
              <a:rPr lang="ru-RU" altLang="en-US"/>
              <a:pPr>
                <a:defRPr/>
              </a:pPr>
              <a:t>‹#›</a:t>
            </a:fld>
            <a:endParaRPr lang="ru-RU" altLang="en-US"/>
          </a:p>
        </p:txBody>
      </p:sp>
      <p:sp>
        <p:nvSpPr>
          <p:cNvPr id="7" name="Rectangle 16"/>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1747927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Rectangle 2"/>
          <p:cNvSpPr>
            <a:spLocks noGrp="1" noChangeArrowheads="1"/>
          </p:cNvSpPr>
          <p:nvPr>
            <p:ph type="ftr" sz="quarter" idx="10"/>
          </p:nvPr>
        </p:nvSpPr>
        <p:spPr>
          <a:ln/>
        </p:spPr>
        <p:txBody>
          <a:bodyPr/>
          <a:lstStyle>
            <a:lvl1pPr>
              <a:defRPr/>
            </a:lvl1pPr>
          </a:lstStyle>
          <a:p>
            <a:pPr>
              <a:defRPr/>
            </a:pPr>
            <a:r>
              <a:rPr lang="en-US"/>
              <a:t>"Algorithm of choice a multiposition keying in wireless system with LDPC coding", Serhiy Osypchuk</a:t>
            </a: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5E7C586F-42F7-40D9-8F2A-3694B29F2646}" type="slidenum">
              <a:rPr lang="ru-RU" altLang="en-US"/>
              <a:pPr>
                <a:defRPr/>
              </a:pPr>
              <a:t>‹#›</a:t>
            </a:fld>
            <a:endParaRPr lang="ru-RU" altLang="en-US"/>
          </a:p>
        </p:txBody>
      </p:sp>
      <p:sp>
        <p:nvSpPr>
          <p:cNvPr id="9" name="Rectangle 16"/>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3777347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Rectangle 2"/>
          <p:cNvSpPr>
            <a:spLocks noGrp="1" noChangeArrowheads="1"/>
          </p:cNvSpPr>
          <p:nvPr>
            <p:ph type="ftr" sz="quarter" idx="10"/>
          </p:nvPr>
        </p:nvSpPr>
        <p:spPr>
          <a:ln/>
        </p:spPr>
        <p:txBody>
          <a:bodyPr/>
          <a:lstStyle>
            <a:lvl1pPr>
              <a:defRPr/>
            </a:lvl1pPr>
          </a:lstStyle>
          <a:p>
            <a:pPr>
              <a:defRPr/>
            </a:pPr>
            <a:r>
              <a:rPr lang="en-US"/>
              <a:t>"Algorithm of choice a multiposition keying in wireless system with LDPC coding", Serhiy Osypchuk</a:t>
            </a: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AD0BACAA-3F33-4200-8DA3-A00C8E5AE2C1}" type="slidenum">
              <a:rPr lang="ru-RU" altLang="en-US"/>
              <a:pPr>
                <a:defRPr/>
              </a:pPr>
              <a:t>‹#›</a:t>
            </a:fld>
            <a:endParaRPr lang="ru-RU" altLang="en-US"/>
          </a:p>
        </p:txBody>
      </p:sp>
      <p:sp>
        <p:nvSpPr>
          <p:cNvPr id="5" name="Rectangle 16"/>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20609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r>
              <a:rPr lang="en-US"/>
              <a:t>"Algorithm of choice a multiposition keying in wireless system with LDPC coding", Serhiy Osypchuk</a:t>
            </a:r>
            <a:endParaRPr lang="ru-RU"/>
          </a:p>
        </p:txBody>
      </p:sp>
      <p:sp>
        <p:nvSpPr>
          <p:cNvPr id="3" name="Rectangle 3"/>
          <p:cNvSpPr>
            <a:spLocks noGrp="1" noChangeArrowheads="1"/>
          </p:cNvSpPr>
          <p:nvPr>
            <p:ph type="sldNum" sz="quarter" idx="11"/>
          </p:nvPr>
        </p:nvSpPr>
        <p:spPr>
          <a:ln/>
        </p:spPr>
        <p:txBody>
          <a:bodyPr/>
          <a:lstStyle>
            <a:lvl1pPr>
              <a:defRPr/>
            </a:lvl1pPr>
          </a:lstStyle>
          <a:p>
            <a:pPr>
              <a:defRPr/>
            </a:pPr>
            <a:fld id="{7CA63156-FD1E-465E-B03E-C8AE978AD2DB}" type="slidenum">
              <a:rPr lang="ru-RU" altLang="en-US"/>
              <a:pPr>
                <a:defRPr/>
              </a:pPr>
              <a:t>‹#›</a:t>
            </a:fld>
            <a:endParaRPr lang="ru-RU" altLang="en-US"/>
          </a:p>
        </p:txBody>
      </p:sp>
      <p:sp>
        <p:nvSpPr>
          <p:cNvPr id="4" name="Rectangle 16"/>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2263313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ftr" sz="quarter" idx="10"/>
          </p:nvPr>
        </p:nvSpPr>
        <p:spPr>
          <a:ln/>
        </p:spPr>
        <p:txBody>
          <a:bodyPr/>
          <a:lstStyle>
            <a:lvl1pPr>
              <a:defRPr/>
            </a:lvl1pPr>
          </a:lstStyle>
          <a:p>
            <a:pPr>
              <a:defRPr/>
            </a:pPr>
            <a:r>
              <a:rPr lang="en-US"/>
              <a:t>"Algorithm of choice a multiposition keying in wireless system with LDPC coding", Serhiy Osypchuk</a:t>
            </a: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1FDCA67A-891A-4272-ACB6-794C4BA0B03F}" type="slidenum">
              <a:rPr lang="ru-RU" altLang="en-US"/>
              <a:pPr>
                <a:defRPr/>
              </a:pPr>
              <a:t>‹#›</a:t>
            </a:fld>
            <a:endParaRPr lang="ru-RU" altLang="en-US"/>
          </a:p>
        </p:txBody>
      </p:sp>
      <p:sp>
        <p:nvSpPr>
          <p:cNvPr id="7" name="Rectangle 16"/>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1039073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uk-UA"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ftr" sz="quarter" idx="10"/>
          </p:nvPr>
        </p:nvSpPr>
        <p:spPr>
          <a:ln/>
        </p:spPr>
        <p:txBody>
          <a:bodyPr/>
          <a:lstStyle>
            <a:lvl1pPr>
              <a:defRPr/>
            </a:lvl1pPr>
          </a:lstStyle>
          <a:p>
            <a:pPr>
              <a:defRPr/>
            </a:pPr>
            <a:r>
              <a:rPr lang="en-US"/>
              <a:t>"Algorithm of choice a multiposition keying in wireless system with LDPC coding", Serhiy Osypchuk</a:t>
            </a: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18199722-6AC3-47EE-98D4-23A7C9A4F641}" type="slidenum">
              <a:rPr lang="ru-RU" altLang="en-US"/>
              <a:pPr>
                <a:defRPr/>
              </a:pPr>
              <a:t>‹#›</a:t>
            </a:fld>
            <a:endParaRPr lang="ru-RU" altLang="en-US"/>
          </a:p>
        </p:txBody>
      </p:sp>
      <p:sp>
        <p:nvSpPr>
          <p:cNvPr id="7" name="Rectangle 16"/>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2715630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2"/>
          <p:cNvSpPr>
            <a:spLocks noGrp="1" noChangeArrowheads="1"/>
          </p:cNvSpPr>
          <p:nvPr>
            <p:ph type="ftr" sz="quarter" idx="10"/>
          </p:nvPr>
        </p:nvSpPr>
        <p:spPr>
          <a:ln/>
        </p:spPr>
        <p:txBody>
          <a:bodyPr/>
          <a:lstStyle>
            <a:lvl1pPr>
              <a:defRPr/>
            </a:lvl1pPr>
          </a:lstStyle>
          <a:p>
            <a:pPr>
              <a:defRPr/>
            </a:pPr>
            <a:r>
              <a:rPr lang="en-US"/>
              <a:t>"Algorithm of choice a multiposition keying in wireless system with LDPC coding", Serhiy Osypchuk</a:t>
            </a: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075AB5C0-9546-48BC-8135-6485C222188E}" type="slidenum">
              <a:rPr lang="ru-RU" altLang="en-US"/>
              <a:pPr>
                <a:defRPr/>
              </a:pPr>
              <a:t>‹#›</a:t>
            </a:fld>
            <a:endParaRPr lang="ru-RU" altLang="en-US"/>
          </a:p>
        </p:txBody>
      </p:sp>
      <p:sp>
        <p:nvSpPr>
          <p:cNvPr id="6" name="Rectangle 16"/>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1224938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cs typeface="+mn-cs"/>
              </a:defRPr>
            </a:lvl1pPr>
          </a:lstStyle>
          <a:p>
            <a:pPr>
              <a:defRPr/>
            </a:pPr>
            <a:r>
              <a:rPr lang="en-US"/>
              <a:t>"Algorithm of choice a multiposition keying in wireless system with LDPC coding", Serhiy Osypchuk</a:t>
            </a:r>
            <a:endParaRPr lang="ru-RU"/>
          </a:p>
        </p:txBody>
      </p:sp>
      <p:sp>
        <p:nvSpPr>
          <p:cNvPr id="5939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anose="020B0A04020102020204" pitchFamily="34" charset="0"/>
              </a:defRPr>
            </a:lvl1pPr>
          </a:lstStyle>
          <a:p>
            <a:pPr>
              <a:defRPr/>
            </a:pPr>
            <a:fld id="{BFC9F3CB-9614-4C5D-A036-DC9581F67115}" type="slidenum">
              <a:rPr lang="ru-RU" altLang="en-US"/>
              <a:pPr>
                <a:defRPr/>
              </a:pPr>
              <a:t>‹#›</a:t>
            </a:fld>
            <a:endParaRPr lang="ru-RU" altLang="en-US"/>
          </a:p>
        </p:txBody>
      </p:sp>
      <p:grpSp>
        <p:nvGrpSpPr>
          <p:cNvPr id="1028" name="Group 4"/>
          <p:cNvGrpSpPr>
            <a:grpSpLocks/>
          </p:cNvGrpSpPr>
          <p:nvPr/>
        </p:nvGrpSpPr>
        <p:grpSpPr bwMode="auto">
          <a:xfrm>
            <a:off x="0" y="0"/>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uk-UA" altLang="en-US" sz="2400" smtClean="0">
                <a:latin typeface="Times New Roman" panose="02020603050405020304" pitchFamily="18" charset="0"/>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en-US" sz="2400" smtClean="0">
                <a:latin typeface="Times New Roman" panose="02020603050405020304" pitchFamily="18" charset="0"/>
              </a:endParaRPr>
            </a:p>
          </p:txBody>
        </p:sp>
        <p:sp>
          <p:nvSpPr>
            <p:cNvPr id="1034"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en-US" smtClean="0">
                <a:solidFill>
                  <a:schemeClr val="hlink"/>
                </a:solidFill>
              </a:endParaRPr>
            </a:p>
          </p:txBody>
        </p:sp>
        <p:sp>
          <p:nvSpPr>
            <p:cNvPr id="1035"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en-US" smtClean="0">
                <a:solidFill>
                  <a:schemeClr val="hlink"/>
                </a:solidFill>
              </a:endParaRPr>
            </a:p>
          </p:txBody>
        </p:sp>
        <p:sp>
          <p:nvSpPr>
            <p:cNvPr id="1036"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en-US" smtClean="0">
                <a:solidFill>
                  <a:schemeClr val="accent2"/>
                </a:solidFill>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en-US" smtClean="0">
                <a:solidFill>
                  <a:schemeClr val="hlink"/>
                </a:solidFill>
              </a:endParaRPr>
            </a:p>
          </p:txBody>
        </p:sp>
        <p:sp>
          <p:nvSpPr>
            <p:cNvPr id="1038"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en-US" sz="2400" smtClean="0">
                <a:latin typeface="Times New Roman" panose="02020603050405020304" pitchFamily="18" charset="0"/>
              </a:endParaRPr>
            </a:p>
          </p:txBody>
        </p:sp>
        <p:sp>
          <p:nvSpPr>
            <p:cNvPr id="1039"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en-US" smtClean="0">
                <a:solidFill>
                  <a:schemeClr val="accent2"/>
                </a:solidFill>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en-US" smtClean="0">
                <a:solidFill>
                  <a:schemeClr val="accent2"/>
                </a:solidFill>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en-US" smtClean="0"/>
              <a:t>Click to edit Master title style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en-US" smtClean="0"/>
              <a:t>Click to edit Master text styles</a:t>
            </a:r>
          </a:p>
          <a:p>
            <a:pPr lvl="1"/>
            <a:r>
              <a:rPr lang="ru-RU" altLang="en-US" smtClean="0"/>
              <a:t>Second level</a:t>
            </a:r>
          </a:p>
          <a:p>
            <a:pPr lvl="2"/>
            <a:r>
              <a:rPr lang="ru-RU" altLang="en-US" smtClean="0"/>
              <a:t>Third level</a:t>
            </a:r>
          </a:p>
          <a:p>
            <a:pPr lvl="3"/>
            <a:r>
              <a:rPr lang="ru-RU" altLang="en-US" smtClean="0"/>
              <a:t>Fourth level</a:t>
            </a:r>
          </a:p>
          <a:p>
            <a:pPr lvl="4"/>
            <a:r>
              <a:rPr lang="ru-RU" altLang="en-US" smtClean="0"/>
              <a:t>Fifth level</a:t>
            </a:r>
          </a:p>
        </p:txBody>
      </p:sp>
      <p:sp>
        <p:nvSpPr>
          <p:cNvPr id="5940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ru-RU"/>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Lst>
  <p:hf hd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9144000" cy="6858000"/>
            <a:chOff x="0" y="0"/>
            <a:chExt cx="5760" cy="4320"/>
          </a:xfrm>
        </p:grpSpPr>
        <p:sp>
          <p:nvSpPr>
            <p:cNvPr id="2056"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uk-UA" altLang="en-US" sz="2400" smtClean="0">
                <a:latin typeface="Times New Roman" panose="02020603050405020304" pitchFamily="18" charset="0"/>
              </a:endParaRPr>
            </a:p>
          </p:txBody>
        </p:sp>
        <p:sp>
          <p:nvSpPr>
            <p:cNvPr id="2057"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en-US" sz="2400" smtClean="0">
                <a:latin typeface="Times New Roman" panose="02020603050405020304" pitchFamily="18" charset="0"/>
              </a:endParaRPr>
            </a:p>
          </p:txBody>
        </p:sp>
        <p:grpSp>
          <p:nvGrpSpPr>
            <p:cNvPr id="2058" name="Group 5"/>
            <p:cNvGrpSpPr>
              <a:grpSpLocks/>
            </p:cNvGrpSpPr>
            <p:nvPr/>
          </p:nvGrpSpPr>
          <p:grpSpPr bwMode="auto">
            <a:xfrm>
              <a:off x="0" y="672"/>
              <a:ext cx="1806" cy="1989"/>
              <a:chOff x="0" y="672"/>
              <a:chExt cx="1806" cy="1989"/>
            </a:xfrm>
          </p:grpSpPr>
          <p:sp>
            <p:nvSpPr>
              <p:cNvPr id="2059"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en-US" sz="2400" smtClean="0">
                  <a:latin typeface="Times New Roman" panose="02020603050405020304" pitchFamily="18" charset="0"/>
                </a:endParaRPr>
              </a:p>
            </p:txBody>
          </p:sp>
          <p:sp>
            <p:nvSpPr>
              <p:cNvPr id="2060"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en-US" sz="2400" smtClean="0">
                  <a:latin typeface="Times New Roman" panose="02020603050405020304" pitchFamily="18" charset="0"/>
                </a:endParaRPr>
              </a:p>
            </p:txBody>
          </p:sp>
          <p:sp>
            <p:nvSpPr>
              <p:cNvPr id="2061"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en-US" sz="2400" smtClean="0">
                  <a:latin typeface="Times New Roman" panose="02020603050405020304" pitchFamily="18" charset="0"/>
                </a:endParaRPr>
              </a:p>
            </p:txBody>
          </p:sp>
          <p:sp>
            <p:nvSpPr>
              <p:cNvPr id="2062"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en-US" sz="2400" smtClean="0">
                  <a:latin typeface="Times New Roman" panose="02020603050405020304" pitchFamily="18" charset="0"/>
                </a:endParaRPr>
              </a:p>
            </p:txBody>
          </p:sp>
          <p:sp>
            <p:nvSpPr>
              <p:cNvPr id="2063"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en-US" sz="2400" smtClean="0">
                  <a:latin typeface="Times New Roman" panose="02020603050405020304" pitchFamily="18" charset="0"/>
                </a:endParaRPr>
              </a:p>
            </p:txBody>
          </p:sp>
          <p:sp>
            <p:nvSpPr>
              <p:cNvPr id="2064"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en-US" sz="2400" smtClean="0">
                  <a:latin typeface="Times New Roman" panose="02020603050405020304" pitchFamily="18" charset="0"/>
                </a:endParaRPr>
              </a:p>
            </p:txBody>
          </p:sp>
          <p:sp>
            <p:nvSpPr>
              <p:cNvPr id="2065"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en-US" sz="2400" smtClean="0">
                  <a:latin typeface="Times New Roman" panose="02020603050405020304" pitchFamily="18" charset="0"/>
                </a:endParaRPr>
              </a:p>
            </p:txBody>
          </p:sp>
          <p:sp>
            <p:nvSpPr>
              <p:cNvPr id="2066"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en-US" sz="2400" smtClean="0">
                  <a:latin typeface="Times New Roman" panose="02020603050405020304" pitchFamily="18" charset="0"/>
                </a:endParaRPr>
              </a:p>
            </p:txBody>
          </p:sp>
          <p:sp>
            <p:nvSpPr>
              <p:cNvPr id="2067"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en-US" sz="2400" smtClean="0">
                  <a:latin typeface="Times New Roman" panose="02020603050405020304" pitchFamily="18" charset="0"/>
                </a:endParaRPr>
              </a:p>
            </p:txBody>
          </p:sp>
          <p:sp>
            <p:nvSpPr>
              <p:cNvPr id="2068"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en-US" sz="2400" smtClean="0">
                  <a:latin typeface="Times New Roman" panose="02020603050405020304" pitchFamily="18" charset="0"/>
                </a:endParaRPr>
              </a:p>
            </p:txBody>
          </p:sp>
        </p:grpSp>
      </p:grpSp>
      <p:sp>
        <p:nvSpPr>
          <p:cNvPr id="2051" name="Rectangle 14"/>
          <p:cNvSpPr>
            <a:spLocks noGrp="1" noChangeArrowheads="1"/>
          </p:cNvSpPr>
          <p:nvPr>
            <p:ph type="title"/>
          </p:nvPr>
        </p:nvSpPr>
        <p:spPr bwMode="auto">
          <a:xfrm>
            <a:off x="457200" y="4572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en-US" smtClean="0"/>
              <a:t>Образец заголовка</a:t>
            </a:r>
          </a:p>
        </p:txBody>
      </p:sp>
      <p:sp>
        <p:nvSpPr>
          <p:cNvPr id="2052" name="Rectangle 15"/>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en-US" smtClean="0"/>
              <a:t>Образец текста</a:t>
            </a:r>
          </a:p>
          <a:p>
            <a:pPr lvl="1"/>
            <a:r>
              <a:rPr lang="ru-RU" altLang="en-US" smtClean="0"/>
              <a:t>Второй уровень</a:t>
            </a:r>
          </a:p>
          <a:p>
            <a:pPr lvl="2"/>
            <a:r>
              <a:rPr lang="ru-RU" altLang="en-US" smtClean="0"/>
              <a:t>Третий уровень</a:t>
            </a:r>
          </a:p>
          <a:p>
            <a:pPr lvl="3"/>
            <a:r>
              <a:rPr lang="ru-RU" altLang="en-US" smtClean="0"/>
              <a:t>Четвертый уровень</a:t>
            </a:r>
          </a:p>
          <a:p>
            <a:pPr lvl="4"/>
            <a:r>
              <a:rPr lang="ru-RU" altLang="en-US" smtClean="0"/>
              <a:t>Пятый уровень</a:t>
            </a:r>
          </a:p>
        </p:txBody>
      </p:sp>
      <p:sp>
        <p:nvSpPr>
          <p:cNvPr id="31" name="Rectangle 16"/>
          <p:cNvSpPr>
            <a:spLocks noGrp="1" noChangeArrowheads="1"/>
          </p:cNvSpPr>
          <p:nvPr>
            <p:ph type="dt" sz="half" idx="2"/>
          </p:nvPr>
        </p:nvSpPr>
        <p:spPr bwMode="auto">
          <a:xfrm>
            <a:off x="4572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ru-RU"/>
          </a:p>
        </p:txBody>
      </p:sp>
      <p:sp>
        <p:nvSpPr>
          <p:cNvPr id="32" name="Rectangle 17"/>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eaLnBrk="1" hangingPunct="1">
              <a:defRPr sz="1200">
                <a:latin typeface="Arial" charset="0"/>
                <a:cs typeface="+mn-cs"/>
              </a:defRPr>
            </a:lvl1pPr>
          </a:lstStyle>
          <a:p>
            <a:pPr>
              <a:defRPr/>
            </a:pPr>
            <a:r>
              <a:rPr lang="en-US"/>
              <a:t>"Algorithm of choice a multiposition keying in wireless system with LDPC coding", Serhiy Osypchuk</a:t>
            </a:r>
            <a:endParaRPr lang="ru-RU"/>
          </a:p>
        </p:txBody>
      </p:sp>
      <p:sp>
        <p:nvSpPr>
          <p:cNvPr id="33" name="Rectangle 18"/>
          <p:cNvSpPr>
            <a:spLocks noGrp="1" noChangeArrowheads="1"/>
          </p:cNvSpPr>
          <p:nvPr>
            <p:ph type="sldNum" sz="quarter" idx="4"/>
          </p:nvPr>
        </p:nvSpPr>
        <p:spPr bwMode="auto">
          <a:xfrm>
            <a:off x="65532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1" hangingPunct="1">
              <a:defRPr sz="1200">
                <a:latin typeface="Arial Black" panose="020B0A04020102020204" pitchFamily="34" charset="0"/>
              </a:defRPr>
            </a:lvl1pPr>
          </a:lstStyle>
          <a:p>
            <a:pPr>
              <a:defRPr/>
            </a:pPr>
            <a:fld id="{0DCDDA6E-F50F-4BD9-868B-22EAA855B0AA}" type="slidenum">
              <a:rPr lang="ru-RU" altLang="en-US"/>
              <a:pPr>
                <a:defRPr/>
              </a:pPr>
              <a:t>‹#›</a:t>
            </a:fld>
            <a:endParaRPr lang="ru-RU" altLang="en-US"/>
          </a:p>
        </p:txBody>
      </p:sp>
    </p:spTree>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hf hd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eaLnBrk="0" fontAlgn="base" hangingPunct="0">
        <a:spcBef>
          <a:spcPct val="0"/>
        </a:spcBef>
        <a:spcAft>
          <a:spcPct val="0"/>
        </a:spcAft>
        <a:defRPr sz="4400">
          <a:solidFill>
            <a:schemeClr val="tx1"/>
          </a:solidFill>
          <a:latin typeface="Arial" charset="0"/>
        </a:defRPr>
      </a:lvl6pPr>
      <a:lvl7pPr marL="914400" algn="l" rtl="0" eaLnBrk="0" fontAlgn="base" hangingPunct="0">
        <a:spcBef>
          <a:spcPct val="0"/>
        </a:spcBef>
        <a:spcAft>
          <a:spcPct val="0"/>
        </a:spcAft>
        <a:defRPr sz="4400">
          <a:solidFill>
            <a:schemeClr val="tx1"/>
          </a:solidFill>
          <a:latin typeface="Arial" charset="0"/>
        </a:defRPr>
      </a:lvl7pPr>
      <a:lvl8pPr marL="1371600" algn="l" rtl="0" eaLnBrk="0" fontAlgn="base" hangingPunct="0">
        <a:spcBef>
          <a:spcPct val="0"/>
        </a:spcBef>
        <a:spcAft>
          <a:spcPct val="0"/>
        </a:spcAft>
        <a:defRPr sz="4400">
          <a:solidFill>
            <a:schemeClr val="tx1"/>
          </a:solidFill>
          <a:latin typeface="Arial" charset="0"/>
        </a:defRPr>
      </a:lvl8pPr>
      <a:lvl9pPr marL="1828800" algn="l" rtl="0" eaLnBrk="0" fontAlgn="base" hangingPunct="0">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146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7.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12.emf"/><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4.emf"/></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5.emf"/></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7.emf"/></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8.emf"/></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9.emf"/></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20.emf"/></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21.emf"/></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23.emf"/><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2124075" y="1700213"/>
            <a:ext cx="6954838" cy="2473325"/>
          </a:xfrm>
        </p:spPr>
        <p:txBody>
          <a:bodyPr/>
          <a:lstStyle/>
          <a:p>
            <a:pPr algn="ctr"/>
            <a:r>
              <a:rPr lang="ru-RU" altLang="en-US" sz="4800" b="1" dirty="0" smtClean="0">
                <a:solidFill>
                  <a:schemeClr val="bg1"/>
                </a:solidFill>
                <a:latin typeface="Arial Narrow" panose="020B0606020202030204" pitchFamily="34" charset="0"/>
              </a:rPr>
              <a:t>Стан науки </a:t>
            </a:r>
            <a:br>
              <a:rPr lang="ru-RU" altLang="en-US" sz="4800" b="1" dirty="0" smtClean="0">
                <a:solidFill>
                  <a:schemeClr val="bg1"/>
                </a:solidFill>
                <a:latin typeface="Arial Narrow" panose="020B0606020202030204" pitchFamily="34" charset="0"/>
              </a:rPr>
            </a:br>
            <a:r>
              <a:rPr lang="ru-RU" altLang="en-US" sz="4800" b="1" dirty="0" smtClean="0">
                <a:solidFill>
                  <a:schemeClr val="bg1"/>
                </a:solidFill>
                <a:latin typeface="Arial Narrow" panose="020B0606020202030204" pitchFamily="34" charset="0"/>
              </a:rPr>
              <a:t>в галузі Телекомунікацій</a:t>
            </a:r>
            <a:br>
              <a:rPr lang="ru-RU" altLang="en-US" sz="4800" b="1" dirty="0" smtClean="0">
                <a:solidFill>
                  <a:schemeClr val="bg1"/>
                </a:solidFill>
                <a:latin typeface="Arial Narrow" panose="020B0606020202030204" pitchFamily="34" charset="0"/>
              </a:rPr>
            </a:br>
            <a:r>
              <a:rPr lang="uk-UA" altLang="en-US" sz="4800" dirty="0" smtClean="0">
                <a:solidFill>
                  <a:schemeClr val="bg1"/>
                </a:solidFill>
                <a:latin typeface="Arial Narrow" panose="020B0606020202030204" pitchFamily="34" charset="0"/>
              </a:rPr>
              <a:t>березен</a:t>
            </a:r>
            <a:r>
              <a:rPr lang="ru-RU" altLang="en-US" sz="4800" dirty="0" smtClean="0">
                <a:solidFill>
                  <a:schemeClr val="bg1"/>
                </a:solidFill>
                <a:latin typeface="Arial Narrow" panose="020B0606020202030204" pitchFamily="34" charset="0"/>
              </a:rPr>
              <a:t>ь</a:t>
            </a:r>
            <a:r>
              <a:rPr lang="uk-UA" altLang="en-US" sz="4800" dirty="0" smtClean="0">
                <a:solidFill>
                  <a:schemeClr val="bg1"/>
                </a:solidFill>
                <a:latin typeface="Arial Narrow" panose="020B0606020202030204" pitchFamily="34" charset="0"/>
              </a:rPr>
              <a:t> </a:t>
            </a:r>
            <a:r>
              <a:rPr lang="ru-RU" altLang="en-US" sz="4800" dirty="0" smtClean="0">
                <a:solidFill>
                  <a:schemeClr val="bg1"/>
                </a:solidFill>
                <a:latin typeface="Arial Narrow" panose="020B0606020202030204" pitchFamily="34" charset="0"/>
              </a:rPr>
              <a:t>2019</a:t>
            </a:r>
            <a:endParaRPr lang="en-US" altLang="en-US" sz="4800" dirty="0" smtClean="0">
              <a:solidFill>
                <a:schemeClr val="bg1"/>
              </a:solidFill>
              <a:latin typeface="Arial Narrow" panose="020B0606020202030204" pitchFamily="34" charset="0"/>
            </a:endParaRPr>
          </a:p>
        </p:txBody>
      </p:sp>
      <p:sp>
        <p:nvSpPr>
          <p:cNvPr id="4099" name="Rectangle 7"/>
          <p:cNvSpPr>
            <a:spLocks noChangeArrowheads="1"/>
          </p:cNvSpPr>
          <p:nvPr/>
        </p:nvSpPr>
        <p:spPr bwMode="auto">
          <a:xfrm>
            <a:off x="0" y="264477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uk-UA" altLang="en-US" sz="1800"/>
          </a:p>
        </p:txBody>
      </p:sp>
      <p:graphicFrame>
        <p:nvGraphicFramePr>
          <p:cNvPr id="4100" name="Object 64"/>
          <p:cNvGraphicFramePr>
            <a:graphicFrameLocks noChangeAspect="1"/>
          </p:cNvGraphicFramePr>
          <p:nvPr/>
        </p:nvGraphicFramePr>
        <p:xfrm>
          <a:off x="684213" y="765175"/>
          <a:ext cx="893762" cy="2087563"/>
        </p:xfrm>
        <a:graphic>
          <a:graphicData uri="http://schemas.openxmlformats.org/presentationml/2006/ole">
            <mc:AlternateContent xmlns:mc="http://schemas.openxmlformats.org/markup-compatibility/2006">
              <mc:Choice xmlns:v="urn:schemas-microsoft-com:vml" Requires="v">
                <p:oleObj spid="_x0000_s4143" name="Picture" r:id="rId4" imgW="772160" imgH="1783080" progId="Word.Picture.8">
                  <p:embed/>
                </p:oleObj>
              </mc:Choice>
              <mc:Fallback>
                <p:oleObj name="Picture" r:id="rId4" imgW="772160" imgH="1783080" progId="Word.Picture.8">
                  <p:embed/>
                  <p:pic>
                    <p:nvPicPr>
                      <p:cNvPr id="0" name="Object 6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765175"/>
                        <a:ext cx="893762"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01" name="Rectangle 3"/>
          <p:cNvSpPr>
            <a:spLocks noChangeArrowheads="1"/>
          </p:cNvSpPr>
          <p:nvPr/>
        </p:nvSpPr>
        <p:spPr bwMode="auto">
          <a:xfrm>
            <a:off x="1577975" y="260350"/>
            <a:ext cx="7566025"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buFontTx/>
              <a:buNone/>
            </a:pPr>
            <a:r>
              <a:rPr lang="ru-RU" altLang="en-US" sz="2400"/>
              <a:t>Національний технічний університет України </a:t>
            </a:r>
            <a:br>
              <a:rPr lang="ru-RU" altLang="en-US" sz="2400"/>
            </a:br>
            <a:r>
              <a:rPr lang="ru-RU" altLang="en-US" sz="2400"/>
              <a:t>"Київський політехнічний інститут </a:t>
            </a:r>
            <a:br>
              <a:rPr lang="ru-RU" altLang="en-US" sz="2400"/>
            </a:br>
            <a:r>
              <a:rPr lang="ru-RU" altLang="en-US" sz="2400"/>
              <a:t>імені Ігоря Сікорського"</a:t>
            </a:r>
            <a:endParaRPr lang="en-US" altLang="en-US" sz="2400"/>
          </a:p>
        </p:txBody>
      </p:sp>
      <p:sp>
        <p:nvSpPr>
          <p:cNvPr id="4102" name="Номер слайда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0378DCB-A31A-463B-95DC-3BE79E0C4128}" type="slidenum">
              <a:rPr lang="ru-RU" altLang="en-US" sz="1200" smtClean="0">
                <a:latin typeface="Arial Black" panose="020B0A04020102020204" pitchFamily="34" charset="0"/>
              </a:rPr>
              <a:pPr>
                <a:spcBef>
                  <a:spcPct val="0"/>
                </a:spcBef>
                <a:buClrTx/>
                <a:buSzTx/>
                <a:buFontTx/>
                <a:buNone/>
              </a:pPr>
              <a:t>1</a:t>
            </a:fld>
            <a:endParaRPr lang="ru-RU" altLang="en-US" sz="1200" smtClean="0">
              <a:latin typeface="Arial Black" panose="020B0A04020102020204" pitchFamily="34" charset="0"/>
            </a:endParaRPr>
          </a:p>
        </p:txBody>
      </p:sp>
      <p:sp>
        <p:nvSpPr>
          <p:cNvPr id="3" name="Прямоугольник 2"/>
          <p:cNvSpPr/>
          <p:nvPr/>
        </p:nvSpPr>
        <p:spPr>
          <a:xfrm>
            <a:off x="8316913" y="6308725"/>
            <a:ext cx="431800" cy="433388"/>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endParaRPr lang="uk-UA"/>
          </a:p>
        </p:txBody>
      </p:sp>
      <p:sp>
        <p:nvSpPr>
          <p:cNvPr id="4104" name="Rectangle 10"/>
          <p:cNvSpPr>
            <a:spLocks noChangeArrowheads="1"/>
          </p:cNvSpPr>
          <p:nvPr/>
        </p:nvSpPr>
        <p:spPr bwMode="auto">
          <a:xfrm>
            <a:off x="5360987" y="4863405"/>
            <a:ext cx="346551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8925">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uk-UA" altLang="en-US" sz="2800" dirty="0"/>
              <a:t>Доповідає:</a:t>
            </a:r>
          </a:p>
          <a:p>
            <a:pPr eaLnBrk="1" hangingPunct="1">
              <a:spcBef>
                <a:spcPct val="0"/>
              </a:spcBef>
              <a:buClrTx/>
              <a:buSzTx/>
              <a:buFontTx/>
              <a:buNone/>
            </a:pPr>
            <a:r>
              <a:rPr lang="uk-UA" altLang="en-US" sz="2800" dirty="0" smtClean="0"/>
              <a:t>аспірант </a:t>
            </a:r>
            <a:r>
              <a:rPr lang="uk-UA" altLang="en-US" sz="2800" dirty="0"/>
              <a:t>каф. ТС</a:t>
            </a:r>
            <a:r>
              <a:rPr lang="en-US" altLang="en-US" sz="2800" dirty="0"/>
              <a:t>,</a:t>
            </a:r>
            <a:endParaRPr lang="uk-UA" altLang="en-US" sz="2800" dirty="0"/>
          </a:p>
          <a:p>
            <a:pPr eaLnBrk="1" hangingPunct="1">
              <a:spcBef>
                <a:spcPct val="0"/>
              </a:spcBef>
              <a:buClrTx/>
              <a:buSzTx/>
              <a:buFontTx/>
              <a:buNone/>
            </a:pPr>
            <a:r>
              <a:rPr lang="uk-UA" altLang="en-US" sz="2800" dirty="0" smtClean="0"/>
              <a:t>Шмігель Б. О.</a:t>
            </a:r>
            <a:endParaRPr lang="uk-UA" altLang="en-US" sz="2800" i="1"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Номер слайда 5"/>
          <p:cNvSpPr txBox="1">
            <a:spLocks/>
          </p:cNvSpPr>
          <p:nvPr/>
        </p:nvSpPr>
        <p:spPr bwMode="auto">
          <a:xfrm>
            <a:off x="7658100" y="6237288"/>
            <a:ext cx="1377950" cy="566737"/>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defPPr>
              <a:defRPr lang="ru-RU"/>
            </a:defPPr>
            <a:lvl1pPr algn="r" rtl="0" eaLnBrk="1" fontAlgn="base" hangingPunct="1">
              <a:spcBef>
                <a:spcPct val="20000"/>
              </a:spcBef>
              <a:spcAft>
                <a:spcPct val="0"/>
              </a:spcAft>
              <a:buClr>
                <a:schemeClr val="bg2"/>
              </a:buClr>
              <a:buSzPct val="75000"/>
              <a:buFont typeface="Wingdings" panose="05000000000000000000" pitchFamily="2" charset="2"/>
              <a:buChar char="n"/>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lr>
                <a:schemeClr val="bg2"/>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lr>
                <a:schemeClr val="bg2"/>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lr>
                <a:schemeClr val="bg2"/>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lr>
                <a:schemeClr val="bg2"/>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9pPr>
          </a:lstStyle>
          <a:p>
            <a:pPr>
              <a:spcBef>
                <a:spcPct val="0"/>
              </a:spcBef>
              <a:buClrTx/>
              <a:buSzTx/>
              <a:buFontTx/>
              <a:buNone/>
            </a:pPr>
            <a:fld id="{0D8134C9-701E-4D0C-BCF1-B44F9C25C870}" type="slidenum">
              <a:rPr lang="ru-RU" altLang="en-US" sz="3600" smtClean="0">
                <a:solidFill>
                  <a:srgbClr val="1818FF"/>
                </a:solidFill>
                <a:latin typeface="Arial Black" panose="020B0A04020102020204" pitchFamily="34" charset="0"/>
              </a:rPr>
              <a:pPr>
                <a:spcBef>
                  <a:spcPct val="0"/>
                </a:spcBef>
                <a:buClrTx/>
                <a:buSzTx/>
                <a:buFontTx/>
                <a:buNone/>
              </a:pPr>
              <a:t>10</a:t>
            </a:fld>
            <a:endParaRPr lang="ru-RU" altLang="en-US" sz="3600" dirty="0" smtClean="0">
              <a:solidFill>
                <a:srgbClr val="1818FF"/>
              </a:solidFill>
              <a:latin typeface="Arial Black" panose="020B0A04020102020204" pitchFamily="34" charset="0"/>
            </a:endParaRPr>
          </a:p>
        </p:txBody>
      </p:sp>
      <p:pic>
        <p:nvPicPr>
          <p:cNvPr id="13" name="Рисунок 10" descr="http://www.its.kpi.ua/Pictures/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0"/>
            <a:ext cx="9699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p:cNvCxnSpPr/>
          <p:nvPr/>
        </p:nvCxnSpPr>
        <p:spPr>
          <a:xfrm>
            <a:off x="1187450" y="6237288"/>
            <a:ext cx="7777163"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
          <p:cNvSpPr>
            <a:spLocks noChangeArrowheads="1"/>
          </p:cNvSpPr>
          <p:nvPr/>
        </p:nvSpPr>
        <p:spPr bwMode="auto">
          <a:xfrm>
            <a:off x="360362" y="1179943"/>
            <a:ext cx="8351837" cy="367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07000"/>
              </a:lnSpc>
            </a:pPr>
            <a:r>
              <a:rPr lang="en-US" b="1" dirty="0"/>
              <a:t>Will AI Change Everything?</a:t>
            </a:r>
            <a:endParaRPr lang="en-US" altLang="en-US" b="1" i="1" dirty="0">
              <a:latin typeface="Optima-Regular"/>
              <a:ea typeface="Calibri" panose="020F0502020204030204" pitchFamily="34" charset="0"/>
              <a:cs typeface="Optima-Regular"/>
            </a:endParaRPr>
          </a:p>
        </p:txBody>
      </p:sp>
      <p:sp>
        <p:nvSpPr>
          <p:cNvPr id="16" name="Rectangle 15"/>
          <p:cNvSpPr/>
          <p:nvPr/>
        </p:nvSpPr>
        <p:spPr>
          <a:xfrm>
            <a:off x="179512" y="1594902"/>
            <a:ext cx="3312368" cy="923330"/>
          </a:xfrm>
          <a:prstGeom prst="rect">
            <a:avLst/>
          </a:prstGeom>
        </p:spPr>
        <p:txBody>
          <a:bodyPr wrap="square">
            <a:spAutoFit/>
          </a:bodyPr>
          <a:lstStyle/>
          <a:p>
            <a:pPr algn="just"/>
            <a:r>
              <a:rPr lang="en-US" dirty="0"/>
              <a:t>AI will allow us to derive insights more easily and </a:t>
            </a:r>
            <a:r>
              <a:rPr lang="en-US" b="1" dirty="0"/>
              <a:t>automate these processes</a:t>
            </a:r>
            <a:r>
              <a:rPr lang="en-US" dirty="0"/>
              <a:t>. </a:t>
            </a:r>
          </a:p>
        </p:txBody>
      </p:sp>
      <p:pic>
        <p:nvPicPr>
          <p:cNvPr id="17" name="Picture 16"/>
          <p:cNvPicPr>
            <a:picLocks noChangeAspect="1"/>
          </p:cNvPicPr>
          <p:nvPr/>
        </p:nvPicPr>
        <p:blipFill>
          <a:blip r:embed="rId4"/>
          <a:stretch>
            <a:fillRect/>
          </a:stretch>
        </p:blipFill>
        <p:spPr>
          <a:xfrm>
            <a:off x="3588643" y="1254378"/>
            <a:ext cx="4597896" cy="3492299"/>
          </a:xfrm>
          <a:prstGeom prst="rect">
            <a:avLst/>
          </a:prstGeom>
        </p:spPr>
      </p:pic>
      <p:sp>
        <p:nvSpPr>
          <p:cNvPr id="18" name="Rectangle 17"/>
          <p:cNvSpPr/>
          <p:nvPr/>
        </p:nvSpPr>
        <p:spPr>
          <a:xfrm>
            <a:off x="128352" y="2623303"/>
            <a:ext cx="3707582" cy="2308324"/>
          </a:xfrm>
          <a:prstGeom prst="rect">
            <a:avLst/>
          </a:prstGeom>
        </p:spPr>
        <p:txBody>
          <a:bodyPr wrap="square">
            <a:spAutoFit/>
          </a:bodyPr>
          <a:lstStyle/>
          <a:p>
            <a:r>
              <a:rPr lang="en-US" dirty="0" smtClean="0"/>
              <a:t>Automated </a:t>
            </a:r>
            <a:r>
              <a:rPr lang="en-US" dirty="0"/>
              <a:t>machine learning and AI are the only way to summarize this data </a:t>
            </a:r>
            <a:r>
              <a:rPr lang="en-US" dirty="0" smtClean="0"/>
              <a:t>and </a:t>
            </a:r>
            <a:r>
              <a:rPr lang="en-US" dirty="0"/>
              <a:t>point to the relevant insights. Many actions need to be </a:t>
            </a:r>
            <a:r>
              <a:rPr lang="en-US" b="1" u="sng" dirty="0"/>
              <a:t>automated</a:t>
            </a:r>
            <a:r>
              <a:rPr lang="en-US" dirty="0"/>
              <a:t> by the systems and the systems need to </a:t>
            </a:r>
            <a:r>
              <a:rPr lang="en-US" dirty="0" smtClean="0"/>
              <a:t>be </a:t>
            </a:r>
            <a:r>
              <a:rPr lang="en-US" b="1" dirty="0" smtClean="0"/>
              <a:t>self-diagnosing</a:t>
            </a:r>
            <a:r>
              <a:rPr lang="en-US" dirty="0" smtClean="0"/>
              <a:t>, </a:t>
            </a:r>
            <a:r>
              <a:rPr lang="en-US" b="1" dirty="0" smtClean="0"/>
              <a:t>self-healing</a:t>
            </a:r>
            <a:r>
              <a:rPr lang="en-US" dirty="0" smtClean="0"/>
              <a:t> </a:t>
            </a:r>
            <a:r>
              <a:rPr lang="en-US" dirty="0"/>
              <a:t>and </a:t>
            </a:r>
            <a:r>
              <a:rPr lang="en-US" b="1" dirty="0" smtClean="0"/>
              <a:t>self-sustained.</a:t>
            </a:r>
            <a:endParaRPr lang="en-US" dirty="0"/>
          </a:p>
        </p:txBody>
      </p:sp>
      <p:sp>
        <p:nvSpPr>
          <p:cNvPr id="19" name="TextBox 9"/>
          <p:cNvSpPr txBox="1">
            <a:spLocks noChangeArrowheads="1"/>
          </p:cNvSpPr>
          <p:nvPr/>
        </p:nvSpPr>
        <p:spPr bwMode="auto">
          <a:xfrm>
            <a:off x="468313" y="549275"/>
            <a:ext cx="81359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800" dirty="0"/>
              <a:t>3. </a:t>
            </a:r>
            <a:r>
              <a:rPr lang="en-US" sz="2800" dirty="0"/>
              <a:t>The Future of </a:t>
            </a:r>
            <a:r>
              <a:rPr lang="en-US" sz="2800" dirty="0" err="1"/>
              <a:t>IoT</a:t>
            </a:r>
            <a:r>
              <a:rPr lang="en-US" sz="2800" dirty="0"/>
              <a:t> </a:t>
            </a:r>
            <a:r>
              <a:rPr lang="en-US" altLang="en-US" sz="2800" dirty="0" smtClean="0"/>
              <a:t>(2/</a:t>
            </a:r>
            <a:r>
              <a:rPr lang="en-US" altLang="en-US" sz="2800" dirty="0"/>
              <a:t>3</a:t>
            </a:r>
            <a:r>
              <a:rPr lang="en-US" altLang="en-US" sz="2800" dirty="0" smtClean="0"/>
              <a:t>)</a:t>
            </a:r>
            <a:endParaRPr lang="en-US" altLang="en-US"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0" descr="http://www.its.kpi.ua/Pictures/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0"/>
            <a:ext cx="9699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a:off x="1187450" y="6237288"/>
            <a:ext cx="7777163"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
          <p:cNvSpPr>
            <a:spLocks noChangeArrowheads="1"/>
          </p:cNvSpPr>
          <p:nvPr/>
        </p:nvSpPr>
        <p:spPr bwMode="auto">
          <a:xfrm>
            <a:off x="252413" y="1092519"/>
            <a:ext cx="3023443" cy="388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07000"/>
              </a:lnSpc>
            </a:pPr>
            <a:r>
              <a:rPr lang="en-US" b="1" dirty="0"/>
              <a:t>Can we Standardize IOT?</a:t>
            </a:r>
            <a:endParaRPr lang="en-US" altLang="en-US" b="1" i="1" dirty="0">
              <a:latin typeface="Optima-Regular"/>
              <a:ea typeface="Calibri" panose="020F0502020204030204" pitchFamily="34" charset="0"/>
              <a:cs typeface="Optima-Regular"/>
            </a:endParaRPr>
          </a:p>
        </p:txBody>
      </p:sp>
      <p:pic>
        <p:nvPicPr>
          <p:cNvPr id="15" name="Picture 14"/>
          <p:cNvPicPr>
            <a:picLocks noChangeAspect="1"/>
          </p:cNvPicPr>
          <p:nvPr/>
        </p:nvPicPr>
        <p:blipFill>
          <a:blip r:embed="rId4"/>
          <a:stretch>
            <a:fillRect/>
          </a:stretch>
        </p:blipFill>
        <p:spPr>
          <a:xfrm>
            <a:off x="3995936" y="896853"/>
            <a:ext cx="4824214" cy="2928122"/>
          </a:xfrm>
          <a:prstGeom prst="rect">
            <a:avLst/>
          </a:prstGeom>
        </p:spPr>
      </p:pic>
      <p:sp>
        <p:nvSpPr>
          <p:cNvPr id="16" name="Rectangle 15"/>
          <p:cNvSpPr/>
          <p:nvPr/>
        </p:nvSpPr>
        <p:spPr>
          <a:xfrm>
            <a:off x="107504" y="1496872"/>
            <a:ext cx="4053632" cy="2031325"/>
          </a:xfrm>
          <a:prstGeom prst="rect">
            <a:avLst/>
          </a:prstGeom>
        </p:spPr>
        <p:txBody>
          <a:bodyPr wrap="square">
            <a:spAutoFit/>
          </a:bodyPr>
          <a:lstStyle/>
          <a:p>
            <a:pPr algn="just"/>
            <a:r>
              <a:rPr lang="en-US" dirty="0" smtClean="0">
                <a:latin typeface="ClassicoURW-Reg"/>
              </a:rPr>
              <a:t>Standardization </a:t>
            </a:r>
            <a:r>
              <a:rPr lang="en-US" dirty="0">
                <a:latin typeface="ClassicoURW-Reg"/>
              </a:rPr>
              <a:t>might not fully solve the underlying problems in interoperability and that we also need more semantic domain models and better programming tools to really resolve the data security and privacy issues. </a:t>
            </a:r>
            <a:endParaRPr lang="en-US" dirty="0"/>
          </a:p>
        </p:txBody>
      </p:sp>
      <p:sp>
        <p:nvSpPr>
          <p:cNvPr id="17" name="TextBox 9"/>
          <p:cNvSpPr txBox="1">
            <a:spLocks noChangeArrowheads="1"/>
          </p:cNvSpPr>
          <p:nvPr/>
        </p:nvSpPr>
        <p:spPr bwMode="auto">
          <a:xfrm>
            <a:off x="468313" y="549275"/>
            <a:ext cx="81359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800" dirty="0"/>
              <a:t>3. </a:t>
            </a:r>
            <a:r>
              <a:rPr lang="en-US" sz="2800" dirty="0"/>
              <a:t>The Future of </a:t>
            </a:r>
            <a:r>
              <a:rPr lang="en-US" sz="2800" dirty="0" err="1"/>
              <a:t>IoT</a:t>
            </a:r>
            <a:r>
              <a:rPr lang="en-US" sz="2800" dirty="0"/>
              <a:t> </a:t>
            </a:r>
            <a:r>
              <a:rPr lang="en-US" altLang="en-US" sz="2800" dirty="0" smtClean="0"/>
              <a:t>(3/3)</a:t>
            </a:r>
            <a:endParaRPr lang="en-US" altLang="en-US" sz="2800" dirty="0"/>
          </a:p>
        </p:txBody>
      </p:sp>
      <p:sp>
        <p:nvSpPr>
          <p:cNvPr id="6" name="Rectangle 5"/>
          <p:cNvSpPr/>
          <p:nvPr/>
        </p:nvSpPr>
        <p:spPr>
          <a:xfrm>
            <a:off x="342181" y="3798332"/>
            <a:ext cx="3131840" cy="646331"/>
          </a:xfrm>
          <a:prstGeom prst="rect">
            <a:avLst/>
          </a:prstGeom>
        </p:spPr>
        <p:txBody>
          <a:bodyPr wrap="square">
            <a:spAutoFit/>
          </a:bodyPr>
          <a:lstStyle/>
          <a:p>
            <a:r>
              <a:rPr lang="en-US" b="1" dirty="0">
                <a:latin typeface="+mj-lt"/>
              </a:rPr>
              <a:t>From Cloud </a:t>
            </a:r>
            <a:r>
              <a:rPr lang="en-US" b="1" dirty="0" smtClean="0">
                <a:latin typeface="+mj-lt"/>
              </a:rPr>
              <a:t>to Edge </a:t>
            </a:r>
            <a:r>
              <a:rPr lang="en-US" b="1" dirty="0">
                <a:latin typeface="+mj-lt"/>
              </a:rPr>
              <a:t>and Fog Computing </a:t>
            </a:r>
            <a:r>
              <a:rPr lang="en-US" b="1" dirty="0" smtClean="0">
                <a:latin typeface="+mj-lt"/>
              </a:rPr>
              <a:t>and </a:t>
            </a:r>
            <a:r>
              <a:rPr lang="en-US" b="1" dirty="0">
                <a:latin typeface="+mj-lt"/>
              </a:rPr>
              <a:t>5G</a:t>
            </a:r>
          </a:p>
        </p:txBody>
      </p:sp>
      <p:pic>
        <p:nvPicPr>
          <p:cNvPr id="7" name="Picture 6"/>
          <p:cNvPicPr>
            <a:picLocks noChangeAspect="1"/>
          </p:cNvPicPr>
          <p:nvPr/>
        </p:nvPicPr>
        <p:blipFill>
          <a:blip r:embed="rId5"/>
          <a:stretch>
            <a:fillRect/>
          </a:stretch>
        </p:blipFill>
        <p:spPr>
          <a:xfrm>
            <a:off x="3862802" y="3824974"/>
            <a:ext cx="5137530" cy="2946289"/>
          </a:xfrm>
          <a:prstGeom prst="rect">
            <a:avLst/>
          </a:prstGeom>
        </p:spPr>
      </p:pic>
      <p:sp>
        <p:nvSpPr>
          <p:cNvPr id="8" name="Rectangle 7"/>
          <p:cNvSpPr/>
          <p:nvPr/>
        </p:nvSpPr>
        <p:spPr>
          <a:xfrm>
            <a:off x="107504" y="4541670"/>
            <a:ext cx="4301282" cy="1754326"/>
          </a:xfrm>
          <a:prstGeom prst="rect">
            <a:avLst/>
          </a:prstGeom>
        </p:spPr>
        <p:txBody>
          <a:bodyPr wrap="square">
            <a:spAutoFit/>
          </a:bodyPr>
          <a:lstStyle/>
          <a:p>
            <a:r>
              <a:rPr lang="en-US" dirty="0" smtClean="0"/>
              <a:t>Edge computing allows </a:t>
            </a:r>
            <a:r>
              <a:rPr lang="en-US" dirty="0"/>
              <a:t>processing at the edge where the devices are. Therefore, not all data needs to be sent to the cloud, which reduces communication costs and improves robustness and privacy.</a:t>
            </a:r>
          </a:p>
        </p:txBody>
      </p:sp>
      <p:sp>
        <p:nvSpPr>
          <p:cNvPr id="26627" name="Номер слайда 5"/>
          <p:cNvSpPr>
            <a:spLocks noGrp="1"/>
          </p:cNvSpPr>
          <p:nvPr>
            <p:ph type="sldNum" sz="quarter" idx="11"/>
          </p:nvPr>
        </p:nvSpPr>
        <p:spPr>
          <a:xfrm>
            <a:off x="7658100" y="6237288"/>
            <a:ext cx="1377950" cy="5667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044E4B6-0B92-4351-9A7E-452E0AAEBE19}" type="slidenum">
              <a:rPr lang="ru-RU" altLang="en-US" sz="3600" smtClean="0">
                <a:solidFill>
                  <a:srgbClr val="1818FF"/>
                </a:solidFill>
                <a:latin typeface="Arial Black" panose="020B0A04020102020204" pitchFamily="34" charset="0"/>
              </a:rPr>
              <a:pPr>
                <a:spcBef>
                  <a:spcPct val="0"/>
                </a:spcBef>
                <a:buClrTx/>
                <a:buSzTx/>
                <a:buFontTx/>
                <a:buNone/>
              </a:pPr>
              <a:t>11</a:t>
            </a:fld>
            <a:endParaRPr lang="ru-RU" altLang="en-US" sz="3600" dirty="0" smtClean="0">
              <a:solidFill>
                <a:srgbClr val="1818FF"/>
              </a:solidFill>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Номер слайда 5"/>
          <p:cNvSpPr>
            <a:spLocks noGrp="1"/>
          </p:cNvSpPr>
          <p:nvPr>
            <p:ph type="sldNum" sz="quarter" idx="11"/>
          </p:nvPr>
        </p:nvSpPr>
        <p:spPr>
          <a:xfrm>
            <a:off x="7658100" y="6237288"/>
            <a:ext cx="1377950" cy="5667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2DBEFB8-B14D-4BB6-B159-33FA22CFB115}" type="slidenum">
              <a:rPr lang="ru-RU" altLang="en-US" sz="3600" smtClean="0">
                <a:solidFill>
                  <a:srgbClr val="1818FF"/>
                </a:solidFill>
                <a:latin typeface="Arial Black" panose="020B0A04020102020204" pitchFamily="34" charset="0"/>
              </a:rPr>
              <a:pPr>
                <a:spcBef>
                  <a:spcPct val="0"/>
                </a:spcBef>
                <a:buClrTx/>
                <a:buSzTx/>
                <a:buFontTx/>
                <a:buNone/>
              </a:pPr>
              <a:t>12</a:t>
            </a:fld>
            <a:endParaRPr lang="ru-RU" altLang="en-US" sz="3600" smtClean="0">
              <a:solidFill>
                <a:srgbClr val="1818FF"/>
              </a:solidFill>
              <a:latin typeface="Arial Black" panose="020B0A04020102020204" pitchFamily="34" charset="0"/>
            </a:endParaRPr>
          </a:p>
        </p:txBody>
      </p:sp>
      <p:sp>
        <p:nvSpPr>
          <p:cNvPr id="28678" name="TextBox 9"/>
          <p:cNvSpPr txBox="1">
            <a:spLocks noChangeArrowheads="1"/>
          </p:cNvSpPr>
          <p:nvPr/>
        </p:nvSpPr>
        <p:spPr bwMode="auto">
          <a:xfrm>
            <a:off x="468313" y="549275"/>
            <a:ext cx="813593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800" dirty="0" smtClean="0"/>
              <a:t>4. </a:t>
            </a:r>
            <a:r>
              <a:rPr lang="en-US" sz="2800" dirty="0"/>
              <a:t>Toward Green </a:t>
            </a:r>
            <a:r>
              <a:rPr lang="en-US" sz="2800" dirty="0" err="1" smtClean="0"/>
              <a:t>IoT</a:t>
            </a:r>
            <a:r>
              <a:rPr lang="en-US" sz="2800" dirty="0" smtClean="0"/>
              <a:t>: Energy </a:t>
            </a:r>
            <a:r>
              <a:rPr lang="en-US" sz="2800" dirty="0"/>
              <a:t>Solutions and Key </a:t>
            </a:r>
            <a:r>
              <a:rPr lang="en-US" sz="2800" dirty="0" smtClean="0"/>
              <a:t>Challenges</a:t>
            </a:r>
            <a:r>
              <a:rPr lang="en-US" altLang="en-US" sz="2800" dirty="0" smtClean="0"/>
              <a:t>(1/2)</a:t>
            </a:r>
            <a:endParaRPr lang="en-US" altLang="en-US" sz="2800" dirty="0"/>
          </a:p>
        </p:txBody>
      </p:sp>
      <p:sp>
        <p:nvSpPr>
          <p:cNvPr id="7" name="Rectangle 6"/>
          <p:cNvSpPr/>
          <p:nvPr/>
        </p:nvSpPr>
        <p:spPr>
          <a:xfrm>
            <a:off x="611560" y="1700808"/>
            <a:ext cx="3865190" cy="2585323"/>
          </a:xfrm>
          <a:prstGeom prst="rect">
            <a:avLst/>
          </a:prstGeom>
        </p:spPr>
        <p:txBody>
          <a:bodyPr wrap="square">
            <a:spAutoFit/>
          </a:bodyPr>
          <a:lstStyle/>
          <a:p>
            <a:r>
              <a:rPr lang="en-US" dirty="0"/>
              <a:t>The authors propose to leverage “free” green energy to power </a:t>
            </a:r>
            <a:r>
              <a:rPr lang="en-US" dirty="0" err="1"/>
              <a:t>IoT</a:t>
            </a:r>
            <a:r>
              <a:rPr lang="en-US" dirty="0"/>
              <a:t> devices and revolutionarily enable wireless charging of these devices. </a:t>
            </a:r>
            <a:endParaRPr lang="en-US" dirty="0" smtClean="0"/>
          </a:p>
          <a:p>
            <a:r>
              <a:rPr lang="en-US" dirty="0" smtClean="0"/>
              <a:t>Specifically</a:t>
            </a:r>
            <a:r>
              <a:rPr lang="en-US" dirty="0"/>
              <a:t>, they propose to green </a:t>
            </a:r>
            <a:r>
              <a:rPr lang="en-US" dirty="0" err="1" smtClean="0"/>
              <a:t>IoT</a:t>
            </a:r>
            <a:r>
              <a:rPr lang="en-US" dirty="0" smtClean="0"/>
              <a:t> in </a:t>
            </a:r>
            <a:r>
              <a:rPr lang="en-US" dirty="0"/>
              <a:t>three steps: </a:t>
            </a:r>
          </a:p>
          <a:p>
            <a:pPr marL="285750" indent="-285750">
              <a:buFont typeface="Arial" panose="020B0604020202020204" pitchFamily="34" charset="0"/>
              <a:buChar char="•"/>
            </a:pPr>
            <a:r>
              <a:rPr lang="en-US" dirty="0" smtClean="0"/>
              <a:t>ambient </a:t>
            </a:r>
            <a:r>
              <a:rPr lang="en-US" dirty="0"/>
              <a:t>green energy </a:t>
            </a:r>
            <a:r>
              <a:rPr lang="en-US" dirty="0" smtClean="0"/>
              <a:t>harvesting</a:t>
            </a:r>
          </a:p>
          <a:p>
            <a:pPr marL="285750" indent="-285750">
              <a:buFont typeface="Arial" panose="020B0604020202020204" pitchFamily="34" charset="0"/>
              <a:buChar char="•"/>
            </a:pPr>
            <a:r>
              <a:rPr lang="en-US" dirty="0" smtClean="0"/>
              <a:t>green </a:t>
            </a:r>
            <a:r>
              <a:rPr lang="en-US" dirty="0"/>
              <a:t>energy wireless charging </a:t>
            </a:r>
            <a:endParaRPr lang="en-US" dirty="0" smtClean="0"/>
          </a:p>
          <a:p>
            <a:pPr marL="285750" indent="-285750">
              <a:buFont typeface="Arial" panose="020B0604020202020204" pitchFamily="34" charset="0"/>
              <a:buChar char="•"/>
            </a:pPr>
            <a:r>
              <a:rPr lang="en-US" dirty="0" smtClean="0"/>
              <a:t>green </a:t>
            </a:r>
            <a:r>
              <a:rPr lang="en-US" dirty="0"/>
              <a:t>energy balancing, </a:t>
            </a:r>
          </a:p>
        </p:txBody>
      </p:sp>
      <p:pic>
        <p:nvPicPr>
          <p:cNvPr id="9" name="Picture 8"/>
          <p:cNvPicPr>
            <a:picLocks noChangeAspect="1"/>
          </p:cNvPicPr>
          <p:nvPr/>
        </p:nvPicPr>
        <p:blipFill>
          <a:blip r:embed="rId3"/>
          <a:stretch>
            <a:fillRect/>
          </a:stretch>
        </p:blipFill>
        <p:spPr>
          <a:xfrm>
            <a:off x="4476750" y="1772816"/>
            <a:ext cx="4667250" cy="46101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Номер слайда 5"/>
          <p:cNvSpPr>
            <a:spLocks noGrp="1"/>
          </p:cNvSpPr>
          <p:nvPr>
            <p:ph type="sldNum" sz="quarter" idx="11"/>
          </p:nvPr>
        </p:nvSpPr>
        <p:spPr>
          <a:xfrm>
            <a:off x="7658100" y="6237288"/>
            <a:ext cx="1377950" cy="5667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2627A00-5BA0-4AAC-BD8F-8C30204A2527}" type="slidenum">
              <a:rPr lang="ru-RU" altLang="en-US" sz="3600" smtClean="0">
                <a:solidFill>
                  <a:srgbClr val="1818FF"/>
                </a:solidFill>
                <a:latin typeface="Arial Black" panose="020B0A04020102020204" pitchFamily="34" charset="0"/>
              </a:rPr>
              <a:pPr>
                <a:spcBef>
                  <a:spcPct val="0"/>
                </a:spcBef>
                <a:buClrTx/>
                <a:buSzTx/>
                <a:buFontTx/>
                <a:buNone/>
              </a:pPr>
              <a:t>13</a:t>
            </a:fld>
            <a:endParaRPr lang="ru-RU" altLang="en-US" sz="3600" smtClean="0">
              <a:solidFill>
                <a:srgbClr val="1818FF"/>
              </a:solidFill>
              <a:latin typeface="Arial Black" panose="020B0A04020102020204" pitchFamily="34" charset="0"/>
            </a:endParaRPr>
          </a:p>
        </p:txBody>
      </p:sp>
      <p:pic>
        <p:nvPicPr>
          <p:cNvPr id="30723" name="Рисунок 10" descr="http://www.its.kpi.ua/Pictures/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0"/>
            <a:ext cx="9699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1187450" y="6237288"/>
            <a:ext cx="7777163" cy="0"/>
          </a:xfrm>
          <a:prstGeom prst="line">
            <a:avLst/>
          </a:prstGeom>
        </p:spPr>
        <p:style>
          <a:lnRef idx="1">
            <a:schemeClr val="accent1"/>
          </a:lnRef>
          <a:fillRef idx="0">
            <a:schemeClr val="accent1"/>
          </a:fillRef>
          <a:effectRef idx="0">
            <a:schemeClr val="accent1"/>
          </a:effectRef>
          <a:fontRef idx="minor">
            <a:schemeClr val="tx1"/>
          </a:fontRef>
        </p:style>
      </p:cxnSp>
      <p:sp>
        <p:nvSpPr>
          <p:cNvPr id="30725" name="TextBox 9"/>
          <p:cNvSpPr txBox="1">
            <a:spLocks noChangeArrowheads="1"/>
          </p:cNvSpPr>
          <p:nvPr/>
        </p:nvSpPr>
        <p:spPr bwMode="auto">
          <a:xfrm>
            <a:off x="468313" y="549275"/>
            <a:ext cx="813593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800" dirty="0"/>
              <a:t>4. </a:t>
            </a:r>
            <a:r>
              <a:rPr lang="en-US" sz="2800" dirty="0"/>
              <a:t>Toward Green </a:t>
            </a:r>
            <a:r>
              <a:rPr lang="en-US" sz="2800" dirty="0" err="1"/>
              <a:t>IoT</a:t>
            </a:r>
            <a:r>
              <a:rPr lang="en-US" sz="2800" dirty="0"/>
              <a:t>: Energy Solutions and Key </a:t>
            </a:r>
            <a:r>
              <a:rPr lang="en-US" sz="2800" dirty="0" smtClean="0"/>
              <a:t>Challenges</a:t>
            </a:r>
            <a:r>
              <a:rPr lang="en-US" altLang="en-US" sz="2800" dirty="0" smtClean="0"/>
              <a:t>(2/2</a:t>
            </a:r>
            <a:r>
              <a:rPr lang="en-US" altLang="en-US" sz="2800" dirty="0"/>
              <a:t>)</a:t>
            </a:r>
          </a:p>
        </p:txBody>
      </p:sp>
      <p:pic>
        <p:nvPicPr>
          <p:cNvPr id="3" name="Picture 2"/>
          <p:cNvPicPr>
            <a:picLocks noChangeAspect="1"/>
          </p:cNvPicPr>
          <p:nvPr/>
        </p:nvPicPr>
        <p:blipFill>
          <a:blip r:embed="rId4"/>
          <a:stretch>
            <a:fillRect/>
          </a:stretch>
        </p:blipFill>
        <p:spPr>
          <a:xfrm>
            <a:off x="3629222" y="1536526"/>
            <a:ext cx="5572805" cy="4268738"/>
          </a:xfrm>
          <a:prstGeom prst="rect">
            <a:avLst/>
          </a:prstGeom>
        </p:spPr>
      </p:pic>
      <p:sp>
        <p:nvSpPr>
          <p:cNvPr id="6" name="Rectangle 5"/>
          <p:cNvSpPr/>
          <p:nvPr/>
        </p:nvSpPr>
        <p:spPr>
          <a:xfrm>
            <a:off x="179512" y="1536527"/>
            <a:ext cx="3600400" cy="4524315"/>
          </a:xfrm>
          <a:prstGeom prst="rect">
            <a:avLst/>
          </a:prstGeom>
        </p:spPr>
        <p:txBody>
          <a:bodyPr wrap="square">
            <a:spAutoFit/>
          </a:bodyPr>
          <a:lstStyle/>
          <a:p>
            <a:pPr marL="342900" indent="-342900" algn="just">
              <a:buFont typeface="+mj-lt"/>
              <a:buAutoNum type="arabicPeriod"/>
            </a:pPr>
            <a:r>
              <a:rPr lang="en-US" b="1" dirty="0" err="1"/>
              <a:t>IoT</a:t>
            </a:r>
            <a:r>
              <a:rPr lang="en-US" b="1" dirty="0"/>
              <a:t> devices </a:t>
            </a:r>
            <a:r>
              <a:rPr lang="en-US" dirty="0"/>
              <a:t>can harvest ambient energy to be </a:t>
            </a:r>
            <a:r>
              <a:rPr lang="en-US" b="1" dirty="0" smtClean="0"/>
              <a:t>self-powered</a:t>
            </a:r>
          </a:p>
          <a:p>
            <a:pPr marL="342900" indent="-342900" algn="just">
              <a:buFont typeface="+mj-lt"/>
              <a:buAutoNum type="arabicPeriod"/>
            </a:pPr>
            <a:r>
              <a:rPr lang="en-US" b="1" dirty="0" smtClean="0"/>
              <a:t>Green </a:t>
            </a:r>
            <a:r>
              <a:rPr lang="en-US" b="1" dirty="0"/>
              <a:t>BSs </a:t>
            </a:r>
            <a:r>
              <a:rPr lang="en-US" dirty="0"/>
              <a:t>(powered by green energy) will intentionally emit RF energy to </a:t>
            </a:r>
            <a:r>
              <a:rPr lang="en-US" b="1" dirty="0"/>
              <a:t>wirelessly charge </a:t>
            </a:r>
            <a:r>
              <a:rPr lang="en-US" dirty="0"/>
              <a:t>the surrounding </a:t>
            </a:r>
            <a:r>
              <a:rPr lang="en-US" dirty="0" err="1"/>
              <a:t>IoT</a:t>
            </a:r>
            <a:r>
              <a:rPr lang="en-US" dirty="0"/>
              <a:t> </a:t>
            </a:r>
            <a:r>
              <a:rPr lang="en-US" dirty="0" smtClean="0"/>
              <a:t>devices</a:t>
            </a:r>
          </a:p>
          <a:p>
            <a:pPr marL="342900" indent="-342900" algn="just">
              <a:buFont typeface="+mj-lt"/>
              <a:buAutoNum type="arabicPeriod"/>
            </a:pPr>
            <a:r>
              <a:rPr lang="en-US" dirty="0" smtClean="0"/>
              <a:t>Cooperative </a:t>
            </a:r>
            <a:r>
              <a:rPr lang="en-US" b="1" dirty="0"/>
              <a:t>green energy wireless charging </a:t>
            </a:r>
            <a:r>
              <a:rPr lang="en-US" dirty="0"/>
              <a:t>and </a:t>
            </a:r>
            <a:r>
              <a:rPr lang="en-US" b="1" dirty="0"/>
              <a:t>wired green energy balancing </a:t>
            </a:r>
            <a:r>
              <a:rPr lang="en-US" dirty="0"/>
              <a:t>are considered to mitigate the mismatch between the harvested green energy and the energy to be wirelessly transferred for individual BSs.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Номер слайда 5"/>
          <p:cNvSpPr>
            <a:spLocks noGrp="1"/>
          </p:cNvSpPr>
          <p:nvPr>
            <p:ph type="sldNum" sz="quarter" idx="11"/>
          </p:nvPr>
        </p:nvSpPr>
        <p:spPr>
          <a:xfrm>
            <a:off x="7658100" y="6237288"/>
            <a:ext cx="1377950" cy="5667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0C0C96C-DCAA-4D1A-A60E-C95A8EAD650D}" type="slidenum">
              <a:rPr lang="ru-RU" altLang="en-US" sz="3600" smtClean="0">
                <a:solidFill>
                  <a:srgbClr val="1818FF"/>
                </a:solidFill>
                <a:latin typeface="Arial Black" panose="020B0A04020102020204" pitchFamily="34" charset="0"/>
              </a:rPr>
              <a:pPr>
                <a:spcBef>
                  <a:spcPct val="0"/>
                </a:spcBef>
                <a:buClrTx/>
                <a:buSzTx/>
                <a:buFontTx/>
                <a:buNone/>
              </a:pPr>
              <a:t>14</a:t>
            </a:fld>
            <a:endParaRPr lang="ru-RU" altLang="en-US" sz="3600" smtClean="0">
              <a:solidFill>
                <a:srgbClr val="1818FF"/>
              </a:solidFill>
              <a:latin typeface="Arial Black" panose="020B0A04020102020204" pitchFamily="34" charset="0"/>
            </a:endParaRPr>
          </a:p>
        </p:txBody>
      </p:sp>
      <p:pic>
        <p:nvPicPr>
          <p:cNvPr id="32771" name="Рисунок 10" descr="http://www.its.kpi.ua/Pictures/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0"/>
            <a:ext cx="9699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1187450" y="6237288"/>
            <a:ext cx="7777163" cy="0"/>
          </a:xfrm>
          <a:prstGeom prst="line">
            <a:avLst/>
          </a:prstGeom>
        </p:spPr>
        <p:style>
          <a:lnRef idx="1">
            <a:schemeClr val="accent1"/>
          </a:lnRef>
          <a:fillRef idx="0">
            <a:schemeClr val="accent1"/>
          </a:fillRef>
          <a:effectRef idx="0">
            <a:schemeClr val="accent1"/>
          </a:effectRef>
          <a:fontRef idx="minor">
            <a:schemeClr val="tx1"/>
          </a:fontRef>
        </p:style>
      </p:cxnSp>
      <p:sp>
        <p:nvSpPr>
          <p:cNvPr id="32773" name="TextBox 9"/>
          <p:cNvSpPr txBox="1">
            <a:spLocks noChangeArrowheads="1"/>
          </p:cNvSpPr>
          <p:nvPr/>
        </p:nvSpPr>
        <p:spPr bwMode="auto">
          <a:xfrm>
            <a:off x="468313" y="549275"/>
            <a:ext cx="856773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800" dirty="0" smtClean="0">
                <a:ea typeface="Calibri" panose="020F0502020204030204" pitchFamily="34" charset="0"/>
                <a:cs typeface="Times New Roman" panose="02020603050405020304" pitchFamily="18" charset="0"/>
              </a:rPr>
              <a:t>5. </a:t>
            </a:r>
            <a:r>
              <a:rPr lang="en-US" altLang="en-US" sz="2800" dirty="0">
                <a:ea typeface="Calibri" panose="020F0502020204030204" pitchFamily="34" charset="0"/>
              </a:rPr>
              <a:t>Vehicular Fog Computing: </a:t>
            </a:r>
            <a:r>
              <a:rPr lang="en-US" altLang="en-US" sz="2800" dirty="0" smtClean="0">
                <a:ea typeface="Calibri" panose="020F0502020204030204" pitchFamily="34" charset="0"/>
              </a:rPr>
              <a:t>Enabling Real-Time </a:t>
            </a:r>
            <a:r>
              <a:rPr lang="en-US" altLang="en-US" sz="2800" dirty="0">
                <a:ea typeface="Calibri" panose="020F0502020204030204" pitchFamily="34" charset="0"/>
              </a:rPr>
              <a:t>Traffic Management for Smart Cities(1/2)</a:t>
            </a:r>
            <a:endParaRPr lang="en-US" altLang="en-US" sz="2800" b="1" dirty="0">
              <a:ea typeface="Calibri" panose="020F0502020204030204" pitchFamily="34" charset="0"/>
            </a:endParaRPr>
          </a:p>
        </p:txBody>
      </p:sp>
      <p:pic>
        <p:nvPicPr>
          <p:cNvPr id="3" name="Picture 2"/>
          <p:cNvPicPr>
            <a:picLocks noChangeAspect="1"/>
          </p:cNvPicPr>
          <p:nvPr/>
        </p:nvPicPr>
        <p:blipFill>
          <a:blip r:embed="rId4"/>
          <a:stretch>
            <a:fillRect/>
          </a:stretch>
        </p:blipFill>
        <p:spPr>
          <a:xfrm>
            <a:off x="643714" y="1698471"/>
            <a:ext cx="7715937" cy="4343728"/>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Номер слайда 5"/>
          <p:cNvSpPr>
            <a:spLocks noGrp="1"/>
          </p:cNvSpPr>
          <p:nvPr>
            <p:ph type="sldNum" sz="quarter" idx="11"/>
          </p:nvPr>
        </p:nvSpPr>
        <p:spPr>
          <a:xfrm>
            <a:off x="7658100" y="6237288"/>
            <a:ext cx="1377950" cy="5667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A2395B9-22BF-4722-8C47-9B33FE68F717}" type="slidenum">
              <a:rPr lang="ru-RU" altLang="en-US" sz="3600" smtClean="0">
                <a:solidFill>
                  <a:srgbClr val="1818FF"/>
                </a:solidFill>
                <a:latin typeface="Arial Black" panose="020B0A04020102020204" pitchFamily="34" charset="0"/>
              </a:rPr>
              <a:pPr>
                <a:spcBef>
                  <a:spcPct val="0"/>
                </a:spcBef>
                <a:buClrTx/>
                <a:buSzTx/>
                <a:buFontTx/>
                <a:buNone/>
              </a:pPr>
              <a:t>15</a:t>
            </a:fld>
            <a:endParaRPr lang="ru-RU" altLang="en-US" sz="3600" smtClean="0">
              <a:solidFill>
                <a:srgbClr val="1818FF"/>
              </a:solidFill>
              <a:latin typeface="Arial Black" panose="020B0A04020102020204" pitchFamily="34" charset="0"/>
            </a:endParaRPr>
          </a:p>
        </p:txBody>
      </p:sp>
      <p:pic>
        <p:nvPicPr>
          <p:cNvPr id="34819" name="Рисунок 10" descr="http://www.its.kpi.ua/Pictures/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0"/>
            <a:ext cx="9699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1187450" y="6237288"/>
            <a:ext cx="7777163" cy="0"/>
          </a:xfrm>
          <a:prstGeom prst="line">
            <a:avLst/>
          </a:prstGeom>
        </p:spPr>
        <p:style>
          <a:lnRef idx="1">
            <a:schemeClr val="accent1"/>
          </a:lnRef>
          <a:fillRef idx="0">
            <a:schemeClr val="accent1"/>
          </a:fillRef>
          <a:effectRef idx="0">
            <a:schemeClr val="accent1"/>
          </a:effectRef>
          <a:fontRef idx="minor">
            <a:schemeClr val="tx1"/>
          </a:fontRef>
        </p:style>
      </p:cxnSp>
      <p:sp>
        <p:nvSpPr>
          <p:cNvPr id="34821" name="TextBox 9"/>
          <p:cNvSpPr txBox="1">
            <a:spLocks noChangeArrowheads="1"/>
          </p:cNvSpPr>
          <p:nvPr/>
        </p:nvSpPr>
        <p:spPr bwMode="auto">
          <a:xfrm>
            <a:off x="468313" y="549275"/>
            <a:ext cx="813593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800" dirty="0">
                <a:ea typeface="Calibri" panose="020F0502020204030204" pitchFamily="34" charset="0"/>
                <a:cs typeface="Times New Roman" panose="02020603050405020304" pitchFamily="18" charset="0"/>
              </a:rPr>
              <a:t>5. </a:t>
            </a:r>
            <a:r>
              <a:rPr lang="en-US" altLang="en-US" sz="2800" dirty="0">
                <a:ea typeface="Calibri" panose="020F0502020204030204" pitchFamily="34" charset="0"/>
              </a:rPr>
              <a:t>Vehicular Fog Computing: Enabling Real-Time Traffic Management for Smart Cities(1/2)</a:t>
            </a:r>
            <a:endParaRPr lang="en-US" altLang="en-US" sz="2800" b="1" dirty="0">
              <a:ea typeface="Calibri" panose="020F0502020204030204" pitchFamily="34" charset="0"/>
            </a:endParaRPr>
          </a:p>
        </p:txBody>
      </p:sp>
      <p:pic>
        <p:nvPicPr>
          <p:cNvPr id="3" name="Picture 2"/>
          <p:cNvPicPr>
            <a:picLocks noChangeAspect="1"/>
          </p:cNvPicPr>
          <p:nvPr/>
        </p:nvPicPr>
        <p:blipFill>
          <a:blip r:embed="rId4"/>
          <a:stretch>
            <a:fillRect/>
          </a:stretch>
        </p:blipFill>
        <p:spPr>
          <a:xfrm>
            <a:off x="0" y="1624172"/>
            <a:ext cx="4283968" cy="5093876"/>
          </a:xfrm>
          <a:prstGeom prst="rect">
            <a:avLst/>
          </a:prstGeom>
        </p:spPr>
      </p:pic>
      <p:sp>
        <p:nvSpPr>
          <p:cNvPr id="4" name="Rectangle 3"/>
          <p:cNvSpPr/>
          <p:nvPr/>
        </p:nvSpPr>
        <p:spPr>
          <a:xfrm>
            <a:off x="841731" y="1406367"/>
            <a:ext cx="2351926" cy="369332"/>
          </a:xfrm>
          <a:prstGeom prst="rect">
            <a:avLst/>
          </a:prstGeom>
        </p:spPr>
        <p:txBody>
          <a:bodyPr wrap="none">
            <a:spAutoFit/>
          </a:bodyPr>
          <a:lstStyle/>
          <a:p>
            <a:r>
              <a:rPr lang="en-US" b="1" u="sng" dirty="0" smtClean="0">
                <a:latin typeface="+mj-lt"/>
              </a:rPr>
              <a:t>Architecture </a:t>
            </a:r>
            <a:r>
              <a:rPr lang="en-US" b="1" u="sng" dirty="0">
                <a:latin typeface="+mj-lt"/>
              </a:rPr>
              <a:t>of VFC</a:t>
            </a:r>
          </a:p>
        </p:txBody>
      </p:sp>
      <p:sp>
        <p:nvSpPr>
          <p:cNvPr id="9" name="Rectangle 8"/>
          <p:cNvSpPr/>
          <p:nvPr/>
        </p:nvSpPr>
        <p:spPr>
          <a:xfrm>
            <a:off x="4283968" y="1507202"/>
            <a:ext cx="4752082" cy="3841373"/>
          </a:xfrm>
          <a:prstGeom prst="rect">
            <a:avLst/>
          </a:prstGeom>
        </p:spPr>
        <p:txBody>
          <a:bodyPr wrap="square">
            <a:spAutoFit/>
          </a:bodyPr>
          <a:lstStyle/>
          <a:p>
            <a:pPr marL="0" marR="0" algn="just">
              <a:lnSpc>
                <a:spcPct val="107000"/>
              </a:lnSpc>
              <a:spcBef>
                <a:spcPts val="0"/>
              </a:spcBef>
              <a:spcAft>
                <a:spcPts val="800"/>
              </a:spcAft>
            </a:pPr>
            <a:r>
              <a:rPr lang="en-US" sz="1900" dirty="0" smtClean="0">
                <a:latin typeface="+mj-lt"/>
                <a:ea typeface="Calibri" panose="020F0502020204030204" pitchFamily="34" charset="0"/>
                <a:cs typeface="Times New Roman" panose="02020603050405020304" pitchFamily="18" charset="0"/>
              </a:rPr>
              <a:t>The </a:t>
            </a:r>
            <a:r>
              <a:rPr lang="en-US" sz="1900" dirty="0">
                <a:latin typeface="+mj-lt"/>
                <a:ea typeface="Calibri" panose="020F0502020204030204" pitchFamily="34" charset="0"/>
                <a:cs typeface="Times New Roman" panose="02020603050405020304" pitchFamily="18" charset="0"/>
              </a:rPr>
              <a:t>advantages </a:t>
            </a:r>
            <a:r>
              <a:rPr lang="en-US" sz="1900" dirty="0" smtClean="0">
                <a:latin typeface="+mj-lt"/>
                <a:ea typeface="Calibri" panose="020F0502020204030204" pitchFamily="34" charset="0"/>
                <a:cs typeface="Times New Roman" panose="02020603050405020304" pitchFamily="18" charset="0"/>
              </a:rPr>
              <a:t>are</a:t>
            </a:r>
            <a:r>
              <a:rPr lang="en-US" sz="1900" dirty="0">
                <a:latin typeface="+mj-lt"/>
                <a:ea typeface="Calibri" panose="020F0502020204030204" pitchFamily="34" charset="0"/>
                <a:cs typeface="Times New Roman" panose="02020603050405020304" pitchFamily="18" charset="0"/>
              </a:rPr>
              <a:t>:</a:t>
            </a:r>
          </a:p>
          <a:p>
            <a:pPr marL="0" marR="0" algn="just">
              <a:lnSpc>
                <a:spcPct val="107000"/>
              </a:lnSpc>
              <a:spcBef>
                <a:spcPts val="0"/>
              </a:spcBef>
              <a:spcAft>
                <a:spcPts val="800"/>
              </a:spcAft>
            </a:pPr>
            <a:r>
              <a:rPr lang="en-US" sz="1900" dirty="0">
                <a:latin typeface="+mj-lt"/>
                <a:ea typeface="Calibri" panose="020F0502020204030204" pitchFamily="34" charset="0"/>
                <a:cs typeface="Times New Roman" panose="02020603050405020304" pitchFamily="18" charset="0"/>
              </a:rPr>
              <a:t>1. It is based on a </a:t>
            </a:r>
            <a:r>
              <a:rPr lang="en-US" sz="1900" b="1" dirty="0">
                <a:latin typeface="+mj-lt"/>
                <a:ea typeface="Calibri" panose="020F0502020204030204" pitchFamily="34" charset="0"/>
                <a:cs typeface="Times New Roman" panose="02020603050405020304" pitchFamily="18" charset="0"/>
              </a:rPr>
              <a:t>decentralized</a:t>
            </a:r>
            <a:r>
              <a:rPr lang="en-US" sz="1900" dirty="0">
                <a:latin typeface="+mj-lt"/>
                <a:ea typeface="Calibri" panose="020F0502020204030204" pitchFamily="34" charset="0"/>
                <a:cs typeface="Times New Roman" panose="02020603050405020304" pitchFamily="18" charset="0"/>
              </a:rPr>
              <a:t> network structure, so </a:t>
            </a:r>
            <a:r>
              <a:rPr lang="en-US" sz="1900" b="1" dirty="0">
                <a:latin typeface="+mj-lt"/>
                <a:ea typeface="Calibri" panose="020F0502020204030204" pitchFamily="34" charset="0"/>
                <a:cs typeface="Times New Roman" panose="02020603050405020304" pitchFamily="18" charset="0"/>
              </a:rPr>
              <a:t>data processing </a:t>
            </a:r>
            <a:r>
              <a:rPr lang="en-US" sz="1900" dirty="0">
                <a:latin typeface="+mj-lt"/>
                <a:ea typeface="Calibri" panose="020F0502020204030204" pitchFamily="34" charset="0"/>
                <a:cs typeface="Times New Roman" panose="02020603050405020304" pitchFamily="18" charset="0"/>
              </a:rPr>
              <a:t>can be managed </a:t>
            </a:r>
            <a:r>
              <a:rPr lang="en-US" sz="1900" b="1" dirty="0">
                <a:latin typeface="+mj-lt"/>
                <a:ea typeface="Calibri" panose="020F0502020204030204" pitchFamily="34" charset="0"/>
                <a:cs typeface="Times New Roman" panose="02020603050405020304" pitchFamily="18" charset="0"/>
              </a:rPr>
              <a:t>within each region</a:t>
            </a:r>
            <a:r>
              <a:rPr lang="en-US" sz="1900" dirty="0">
                <a:latin typeface="+mj-lt"/>
                <a:ea typeface="Calibri" panose="020F0502020204030204" pitchFamily="34" charset="0"/>
                <a:cs typeface="Times New Roman" panose="02020603050405020304" pitchFamily="18" charset="0"/>
              </a:rPr>
              <a:t>.</a:t>
            </a:r>
          </a:p>
          <a:p>
            <a:pPr marL="0" marR="0" algn="just">
              <a:lnSpc>
                <a:spcPct val="107000"/>
              </a:lnSpc>
              <a:spcBef>
                <a:spcPts val="0"/>
              </a:spcBef>
              <a:spcAft>
                <a:spcPts val="800"/>
              </a:spcAft>
            </a:pPr>
            <a:r>
              <a:rPr lang="en-US" sz="1900" dirty="0">
                <a:latin typeface="+mj-lt"/>
                <a:ea typeface="Calibri" panose="020F0502020204030204" pitchFamily="34" charset="0"/>
                <a:cs typeface="Times New Roman" panose="02020603050405020304" pitchFamily="18" charset="0"/>
              </a:rPr>
              <a:t>2. The integration of the </a:t>
            </a:r>
            <a:r>
              <a:rPr lang="en-US" sz="1900" b="1" dirty="0">
                <a:latin typeface="+mj-lt"/>
                <a:ea typeface="Calibri" panose="020F0502020204030204" pitchFamily="34" charset="0"/>
                <a:cs typeface="Times New Roman" panose="02020603050405020304" pitchFamily="18" charset="0"/>
              </a:rPr>
              <a:t>cloudlet</a:t>
            </a:r>
            <a:r>
              <a:rPr lang="en-US" sz="1900" dirty="0">
                <a:latin typeface="+mj-lt"/>
                <a:ea typeface="Calibri" panose="020F0502020204030204" pitchFamily="34" charset="0"/>
                <a:cs typeface="Times New Roman" panose="02020603050405020304" pitchFamily="18" charset="0"/>
              </a:rPr>
              <a:t> and </a:t>
            </a:r>
            <a:r>
              <a:rPr lang="en-US" sz="1900" b="1" dirty="0">
                <a:latin typeface="+mj-lt"/>
                <a:ea typeface="Calibri" panose="020F0502020204030204" pitchFamily="34" charset="0"/>
                <a:cs typeface="Times New Roman" panose="02020603050405020304" pitchFamily="18" charset="0"/>
              </a:rPr>
              <a:t>fog</a:t>
            </a:r>
            <a:r>
              <a:rPr lang="en-US" sz="1900" dirty="0">
                <a:latin typeface="+mj-lt"/>
                <a:ea typeface="Calibri" panose="020F0502020204030204" pitchFamily="34" charset="0"/>
                <a:cs typeface="Times New Roman" panose="02020603050405020304" pitchFamily="18" charset="0"/>
              </a:rPr>
              <a:t> nodes can effectively offload network traffic and largely alleviate network burdens.</a:t>
            </a:r>
          </a:p>
          <a:p>
            <a:pPr marL="0" marR="0" algn="just">
              <a:lnSpc>
                <a:spcPct val="107000"/>
              </a:lnSpc>
              <a:spcBef>
                <a:spcPts val="0"/>
              </a:spcBef>
              <a:spcAft>
                <a:spcPts val="800"/>
              </a:spcAft>
            </a:pPr>
            <a:r>
              <a:rPr lang="en-US" sz="1900" dirty="0">
                <a:latin typeface="+mj-lt"/>
                <a:ea typeface="Calibri" panose="020F0502020204030204" pitchFamily="34" charset="0"/>
                <a:cs typeface="Times New Roman" panose="02020603050405020304" pitchFamily="18" charset="0"/>
              </a:rPr>
              <a:t>3. </a:t>
            </a:r>
            <a:r>
              <a:rPr lang="en-US" sz="1900" b="1" dirty="0">
                <a:latin typeface="+mj-lt"/>
                <a:ea typeface="Calibri" panose="020F0502020204030204" pitchFamily="34" charset="0"/>
                <a:cs typeface="Times New Roman" panose="02020603050405020304" pitchFamily="18" charset="0"/>
              </a:rPr>
              <a:t>Response delay </a:t>
            </a:r>
            <a:r>
              <a:rPr lang="en-US" sz="1900" dirty="0">
                <a:latin typeface="+mj-lt"/>
                <a:ea typeface="Calibri" panose="020F0502020204030204" pitchFamily="34" charset="0"/>
                <a:cs typeface="Times New Roman" panose="02020603050405020304" pitchFamily="18" charset="0"/>
              </a:rPr>
              <a:t>can be largely </a:t>
            </a:r>
            <a:r>
              <a:rPr lang="en-US" sz="1900" b="1" dirty="0">
                <a:latin typeface="+mj-lt"/>
                <a:ea typeface="Calibri" panose="020F0502020204030204" pitchFamily="34" charset="0"/>
                <a:cs typeface="Times New Roman" panose="02020603050405020304" pitchFamily="18" charset="0"/>
              </a:rPr>
              <a:t>reduced</a:t>
            </a:r>
            <a:r>
              <a:rPr lang="en-US" sz="1900" dirty="0">
                <a:latin typeface="+mj-lt"/>
                <a:ea typeface="Calibri" panose="020F0502020204030204" pitchFamily="34" charset="0"/>
                <a:cs typeface="Times New Roman" panose="02020603050405020304" pitchFamily="18" charset="0"/>
              </a:rPr>
              <a:t> because the cloudlet and fog nodes are </a:t>
            </a:r>
            <a:r>
              <a:rPr lang="en-US" sz="1900" b="1" dirty="0">
                <a:latin typeface="+mj-lt"/>
                <a:ea typeface="Calibri" panose="020F0502020204030204" pitchFamily="34" charset="0"/>
                <a:cs typeface="Times New Roman" panose="02020603050405020304" pitchFamily="18" charset="0"/>
              </a:rPr>
              <a:t>close</a:t>
            </a:r>
            <a:r>
              <a:rPr lang="en-US" sz="1900" dirty="0">
                <a:latin typeface="+mj-lt"/>
                <a:ea typeface="Calibri" panose="020F0502020204030204" pitchFamily="34" charset="0"/>
                <a:cs typeface="Times New Roman" panose="02020603050405020304" pitchFamily="18" charset="0"/>
              </a:rPr>
              <a:t> to terminals.</a:t>
            </a:r>
            <a:endParaRPr lang="en-US" sz="1900" dirty="0">
              <a:effectLst/>
              <a:latin typeface="+mj-lt"/>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Рисунок 10" descr="http://www.its.kpi.ua/Pictures/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0"/>
            <a:ext cx="9699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1187450" y="6237288"/>
            <a:ext cx="7777163" cy="0"/>
          </a:xfrm>
          <a:prstGeom prst="line">
            <a:avLst/>
          </a:prstGeom>
        </p:spPr>
        <p:style>
          <a:lnRef idx="1">
            <a:schemeClr val="accent1"/>
          </a:lnRef>
          <a:fillRef idx="0">
            <a:schemeClr val="accent1"/>
          </a:fillRef>
          <a:effectRef idx="0">
            <a:schemeClr val="accent1"/>
          </a:effectRef>
          <a:fontRef idx="minor">
            <a:schemeClr val="tx1"/>
          </a:fontRef>
        </p:style>
      </p:cxnSp>
      <p:sp>
        <p:nvSpPr>
          <p:cNvPr id="36869" name="TextBox 9"/>
          <p:cNvSpPr txBox="1">
            <a:spLocks noChangeArrowheads="1"/>
          </p:cNvSpPr>
          <p:nvPr/>
        </p:nvSpPr>
        <p:spPr bwMode="auto">
          <a:xfrm>
            <a:off x="468313" y="549275"/>
            <a:ext cx="813593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800" dirty="0" smtClean="0"/>
              <a:t>6</a:t>
            </a:r>
            <a:r>
              <a:rPr lang="en-US" altLang="en-US" sz="2800" dirty="0"/>
              <a:t>. Next Generation Fiber-Wireless </a:t>
            </a:r>
            <a:r>
              <a:rPr lang="en-US" altLang="en-US" sz="2800" dirty="0" err="1"/>
              <a:t>Fronthaul</a:t>
            </a:r>
            <a:r>
              <a:rPr lang="en-US" altLang="en-US" sz="2800" dirty="0"/>
              <a:t> </a:t>
            </a:r>
            <a:r>
              <a:rPr lang="en-US" altLang="en-US" sz="2800" dirty="0" smtClean="0"/>
              <a:t>for</a:t>
            </a:r>
            <a:r>
              <a:rPr lang="uk-UA" altLang="en-US" sz="2800" dirty="0" smtClean="0"/>
              <a:t> </a:t>
            </a:r>
            <a:r>
              <a:rPr lang="en-US" altLang="en-US" sz="2800" dirty="0" smtClean="0"/>
              <a:t>5G </a:t>
            </a:r>
            <a:r>
              <a:rPr lang="en-US" altLang="en-US" sz="2800" dirty="0" err="1"/>
              <a:t>mmWave</a:t>
            </a:r>
            <a:r>
              <a:rPr lang="en-US" altLang="en-US" sz="2800" dirty="0"/>
              <a:t> Networks </a:t>
            </a:r>
          </a:p>
        </p:txBody>
      </p:sp>
      <p:sp>
        <p:nvSpPr>
          <p:cNvPr id="36870" name="Rectangle 1"/>
          <p:cNvSpPr>
            <a:spLocks noChangeArrowheads="1"/>
          </p:cNvSpPr>
          <p:nvPr/>
        </p:nvSpPr>
        <p:spPr bwMode="auto">
          <a:xfrm>
            <a:off x="468313" y="1473666"/>
            <a:ext cx="856773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dirty="0"/>
              <a:t>The authors try to identify the major challenges that inhibit the design of the </a:t>
            </a:r>
            <a:r>
              <a:rPr lang="en-US" altLang="en-US" sz="1600" b="1" dirty="0"/>
              <a:t>Next Generation </a:t>
            </a:r>
            <a:r>
              <a:rPr lang="en-US" altLang="en-US" sz="1600" b="1" dirty="0" err="1"/>
              <a:t>Fronthaul</a:t>
            </a:r>
            <a:r>
              <a:rPr lang="en-US" altLang="en-US" sz="1600" b="1" dirty="0"/>
              <a:t> Interface </a:t>
            </a:r>
            <a:r>
              <a:rPr lang="en-US" altLang="en-US" sz="1600" dirty="0"/>
              <a:t>in two upcoming distinctively highly dense environments: in </a:t>
            </a:r>
            <a:r>
              <a:rPr lang="en-US" altLang="en-US" sz="1600" b="1" dirty="0"/>
              <a:t>Urban 5G deployments </a:t>
            </a:r>
            <a:r>
              <a:rPr lang="en-US" altLang="en-US" sz="1600" dirty="0"/>
              <a:t>in metropolitan areas, and in </a:t>
            </a:r>
            <a:r>
              <a:rPr lang="en-US" altLang="en-US" sz="1600" b="1" dirty="0" err="1"/>
              <a:t>ultradense</a:t>
            </a:r>
            <a:r>
              <a:rPr lang="en-US" altLang="en-US" sz="1600" b="1" dirty="0"/>
              <a:t> Hotspot scenarios</a:t>
            </a:r>
            <a:r>
              <a:rPr lang="en-US" altLang="en-US" sz="1600" dirty="0"/>
              <a:t>. They propose a novel centralized and converged analog Fiber-Wireless </a:t>
            </a:r>
            <a:r>
              <a:rPr lang="en-US" altLang="en-US" sz="1600" dirty="0" err="1"/>
              <a:t>Fronthaul</a:t>
            </a:r>
            <a:r>
              <a:rPr lang="en-US" altLang="en-US" sz="1600" dirty="0"/>
              <a:t> architecture specifically designed to facilitate </a:t>
            </a:r>
            <a:r>
              <a:rPr lang="en-US" altLang="en-US" sz="1600" dirty="0" err="1"/>
              <a:t>mmWave</a:t>
            </a:r>
            <a:r>
              <a:rPr lang="en-US" altLang="en-US" sz="1600" dirty="0"/>
              <a:t> access in these scenarios.</a:t>
            </a:r>
            <a:endParaRPr lang="en-US" altLang="en-US" sz="1600" dirty="0" smtClean="0"/>
          </a:p>
        </p:txBody>
      </p:sp>
      <p:pic>
        <p:nvPicPr>
          <p:cNvPr id="6" name="Picture 5"/>
          <p:cNvPicPr>
            <a:picLocks noChangeAspect="1"/>
          </p:cNvPicPr>
          <p:nvPr/>
        </p:nvPicPr>
        <p:blipFill>
          <a:blip r:embed="rId4"/>
          <a:stretch>
            <a:fillRect/>
          </a:stretch>
        </p:blipFill>
        <p:spPr>
          <a:xfrm>
            <a:off x="1587" y="2924944"/>
            <a:ext cx="9142413" cy="3895080"/>
          </a:xfrm>
          <a:prstGeom prst="rect">
            <a:avLst/>
          </a:prstGeom>
        </p:spPr>
      </p:pic>
      <p:sp>
        <p:nvSpPr>
          <p:cNvPr id="36866" name="Номер слайда 5"/>
          <p:cNvSpPr>
            <a:spLocks noGrp="1"/>
          </p:cNvSpPr>
          <p:nvPr>
            <p:ph type="sldNum" sz="quarter" idx="11"/>
          </p:nvPr>
        </p:nvSpPr>
        <p:spPr>
          <a:xfrm>
            <a:off x="7658100" y="6237288"/>
            <a:ext cx="1377950" cy="5667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22BFE00-43FD-48B4-85FE-A8A677BD2090}" type="slidenum">
              <a:rPr lang="ru-RU" altLang="en-US" sz="3600" smtClean="0">
                <a:solidFill>
                  <a:srgbClr val="1818FF"/>
                </a:solidFill>
                <a:latin typeface="Arial Black" panose="020B0A04020102020204" pitchFamily="34" charset="0"/>
              </a:rPr>
              <a:pPr>
                <a:spcBef>
                  <a:spcPct val="0"/>
                </a:spcBef>
                <a:buClrTx/>
                <a:buSzTx/>
                <a:buFontTx/>
                <a:buNone/>
              </a:pPr>
              <a:t>16</a:t>
            </a:fld>
            <a:endParaRPr lang="ru-RU" altLang="en-US" sz="3600" dirty="0" smtClean="0">
              <a:solidFill>
                <a:srgbClr val="1818FF"/>
              </a:solidFill>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Номер слайда 5"/>
          <p:cNvSpPr>
            <a:spLocks noGrp="1"/>
          </p:cNvSpPr>
          <p:nvPr>
            <p:ph type="sldNum" sz="quarter" idx="11"/>
          </p:nvPr>
        </p:nvSpPr>
        <p:spPr>
          <a:xfrm>
            <a:off x="7658100" y="6237288"/>
            <a:ext cx="1377950" cy="5667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E8AD6EE-468F-4002-BAA4-D24CD58C630D}" type="slidenum">
              <a:rPr lang="ru-RU" altLang="en-US" sz="3600" smtClean="0">
                <a:solidFill>
                  <a:srgbClr val="1818FF"/>
                </a:solidFill>
                <a:latin typeface="Arial Black" panose="020B0A04020102020204" pitchFamily="34" charset="0"/>
              </a:rPr>
              <a:pPr>
                <a:spcBef>
                  <a:spcPct val="0"/>
                </a:spcBef>
                <a:buClrTx/>
                <a:buSzTx/>
                <a:buFontTx/>
                <a:buNone/>
              </a:pPr>
              <a:t>17</a:t>
            </a:fld>
            <a:endParaRPr lang="ru-RU" altLang="en-US" sz="3600" dirty="0" smtClean="0">
              <a:solidFill>
                <a:srgbClr val="1818FF"/>
              </a:solidFill>
              <a:latin typeface="Arial Black" panose="020B0A04020102020204" pitchFamily="34" charset="0"/>
            </a:endParaRPr>
          </a:p>
        </p:txBody>
      </p:sp>
      <p:pic>
        <p:nvPicPr>
          <p:cNvPr id="38915" name="Рисунок 10" descr="http://www.its.kpi.ua/Pictures/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0"/>
            <a:ext cx="9699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1187450" y="6237288"/>
            <a:ext cx="7777163" cy="0"/>
          </a:xfrm>
          <a:prstGeom prst="line">
            <a:avLst/>
          </a:prstGeom>
        </p:spPr>
        <p:style>
          <a:lnRef idx="1">
            <a:schemeClr val="accent1"/>
          </a:lnRef>
          <a:fillRef idx="0">
            <a:schemeClr val="accent1"/>
          </a:fillRef>
          <a:effectRef idx="0">
            <a:schemeClr val="accent1"/>
          </a:effectRef>
          <a:fontRef idx="minor">
            <a:schemeClr val="tx1"/>
          </a:fontRef>
        </p:style>
      </p:cxnSp>
      <p:sp>
        <p:nvSpPr>
          <p:cNvPr id="38917" name="TextBox 9"/>
          <p:cNvSpPr txBox="1">
            <a:spLocks noChangeArrowheads="1"/>
          </p:cNvSpPr>
          <p:nvPr/>
        </p:nvSpPr>
        <p:spPr bwMode="auto">
          <a:xfrm>
            <a:off x="468313" y="549275"/>
            <a:ext cx="813593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800" dirty="0" smtClean="0"/>
              <a:t>7. </a:t>
            </a:r>
            <a:r>
              <a:rPr lang="en-US" altLang="en-US" sz="2800" dirty="0"/>
              <a:t>Multiple Access </a:t>
            </a:r>
            <a:r>
              <a:rPr lang="en-US" altLang="en-US" sz="2800" dirty="0" err="1"/>
              <a:t>MmWave</a:t>
            </a:r>
            <a:r>
              <a:rPr lang="en-US" altLang="en-US" sz="2800" dirty="0"/>
              <a:t> Design </a:t>
            </a:r>
            <a:r>
              <a:rPr lang="en-US" altLang="en-US" sz="2800" dirty="0" smtClean="0"/>
              <a:t>for UAV-Aided </a:t>
            </a:r>
            <a:r>
              <a:rPr lang="en-US" altLang="en-US" sz="2800" dirty="0"/>
              <a:t>5G </a:t>
            </a:r>
            <a:r>
              <a:rPr lang="en-US" altLang="en-US" sz="2800" dirty="0" smtClean="0"/>
              <a:t>Communications (1/3)</a:t>
            </a:r>
            <a:endParaRPr lang="en-US" altLang="en-US" sz="2800" dirty="0"/>
          </a:p>
        </p:txBody>
      </p:sp>
      <p:sp>
        <p:nvSpPr>
          <p:cNvPr id="3" name="Rectangle 2"/>
          <p:cNvSpPr/>
          <p:nvPr/>
        </p:nvSpPr>
        <p:spPr>
          <a:xfrm>
            <a:off x="683568" y="1481902"/>
            <a:ext cx="7704856" cy="1477328"/>
          </a:xfrm>
          <a:prstGeom prst="rect">
            <a:avLst/>
          </a:prstGeom>
        </p:spPr>
        <p:txBody>
          <a:bodyPr wrap="square">
            <a:spAutoFit/>
          </a:bodyPr>
          <a:lstStyle/>
          <a:p>
            <a:r>
              <a:rPr lang="en-US" dirty="0"/>
              <a:t>By forming multiple highly directional beams, </a:t>
            </a:r>
            <a:r>
              <a:rPr lang="en-US" b="1" dirty="0"/>
              <a:t>millimeter-wave (</a:t>
            </a:r>
            <a:r>
              <a:rPr lang="en-US" b="1" dirty="0" err="1"/>
              <a:t>mmWave</a:t>
            </a:r>
            <a:r>
              <a:rPr lang="en-US" b="1" dirty="0"/>
              <a:t>) </a:t>
            </a:r>
            <a:r>
              <a:rPr lang="en-US" dirty="0"/>
              <a:t>communication technology allows concurrent user transmissions via </a:t>
            </a:r>
            <a:r>
              <a:rPr lang="en-US" b="1" dirty="0"/>
              <a:t>beam-division multiple access (BDMA)</a:t>
            </a:r>
            <a:r>
              <a:rPr lang="en-US" dirty="0"/>
              <a:t>,</a:t>
            </a:r>
            <a:r>
              <a:rPr lang="en-US" b="1" dirty="0"/>
              <a:t> </a:t>
            </a:r>
            <a:r>
              <a:rPr lang="en-US" dirty="0"/>
              <a:t>and thus has emerged as a promising solution to mitigate interference for the fifth generation (5G) UAV communication</a:t>
            </a:r>
            <a:r>
              <a:rPr lang="en-US" dirty="0" smtClean="0"/>
              <a:t>.</a:t>
            </a:r>
            <a:endParaRPr lang="en-US" dirty="0"/>
          </a:p>
        </p:txBody>
      </p:sp>
      <p:pic>
        <p:nvPicPr>
          <p:cNvPr id="7" name="Picture 6"/>
          <p:cNvPicPr>
            <a:picLocks noChangeAspect="1"/>
          </p:cNvPicPr>
          <p:nvPr/>
        </p:nvPicPr>
        <p:blipFill>
          <a:blip r:embed="rId4"/>
          <a:stretch>
            <a:fillRect/>
          </a:stretch>
        </p:blipFill>
        <p:spPr>
          <a:xfrm>
            <a:off x="1093294" y="2931725"/>
            <a:ext cx="6668140" cy="38723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Рисунок 10" descr="http://www.its.kpi.ua/Pictures/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0"/>
            <a:ext cx="9699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1187450" y="6237288"/>
            <a:ext cx="7777163" cy="0"/>
          </a:xfrm>
          <a:prstGeom prst="line">
            <a:avLst/>
          </a:prstGeom>
        </p:spPr>
        <p:style>
          <a:lnRef idx="1">
            <a:schemeClr val="accent1"/>
          </a:lnRef>
          <a:fillRef idx="0">
            <a:schemeClr val="accent1"/>
          </a:fillRef>
          <a:effectRef idx="0">
            <a:schemeClr val="accent1"/>
          </a:effectRef>
          <a:fontRef idx="minor">
            <a:schemeClr val="tx1"/>
          </a:fontRef>
        </p:style>
      </p:cxnSp>
      <p:sp>
        <p:nvSpPr>
          <p:cNvPr id="40965" name="TextBox 9"/>
          <p:cNvSpPr txBox="1">
            <a:spLocks noChangeArrowheads="1"/>
          </p:cNvSpPr>
          <p:nvPr/>
        </p:nvSpPr>
        <p:spPr bwMode="auto">
          <a:xfrm>
            <a:off x="395536" y="314653"/>
            <a:ext cx="813593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800" dirty="0" smtClean="0"/>
              <a:t>7. </a:t>
            </a:r>
            <a:r>
              <a:rPr lang="en-US" altLang="en-US" sz="2800" dirty="0"/>
              <a:t>Multiple Access </a:t>
            </a:r>
            <a:r>
              <a:rPr lang="en-US" altLang="en-US" sz="2800" dirty="0" err="1"/>
              <a:t>MmWave</a:t>
            </a:r>
            <a:r>
              <a:rPr lang="en-US" altLang="en-US" sz="2800" dirty="0"/>
              <a:t> Design for UAV-Aided 5G Communications </a:t>
            </a:r>
            <a:r>
              <a:rPr lang="en-US" altLang="en-US" sz="2800" dirty="0" smtClean="0"/>
              <a:t>(2/3</a:t>
            </a:r>
            <a:r>
              <a:rPr lang="en-US" altLang="en-US" sz="2800" dirty="0"/>
              <a:t>)</a:t>
            </a:r>
          </a:p>
        </p:txBody>
      </p:sp>
      <p:sp>
        <p:nvSpPr>
          <p:cNvPr id="2" name="Rectangle 1"/>
          <p:cNvSpPr/>
          <p:nvPr/>
        </p:nvSpPr>
        <p:spPr>
          <a:xfrm>
            <a:off x="683568" y="1268761"/>
            <a:ext cx="7272808" cy="1224136"/>
          </a:xfrm>
          <a:prstGeom prst="rect">
            <a:avLst/>
          </a:prstGeom>
        </p:spPr>
        <p:txBody>
          <a:bodyPr wrap="square">
            <a:spAutoFit/>
          </a:bodyPr>
          <a:lstStyle/>
          <a:p>
            <a:r>
              <a:rPr lang="en-US" dirty="0" smtClean="0"/>
              <a:t>Due </a:t>
            </a:r>
            <a:r>
              <a:rPr lang="en-US" dirty="0"/>
              <a:t>to the limited number of beams generated in practical </a:t>
            </a:r>
            <a:r>
              <a:rPr lang="en-US" dirty="0" err="1"/>
              <a:t>mmWave</a:t>
            </a:r>
            <a:r>
              <a:rPr lang="en-US" dirty="0"/>
              <a:t> communication systems, conventional </a:t>
            </a:r>
            <a:r>
              <a:rPr lang="en-US" b="1" dirty="0"/>
              <a:t>BDMA</a:t>
            </a:r>
            <a:r>
              <a:rPr lang="en-US" dirty="0"/>
              <a:t> </a:t>
            </a:r>
            <a:r>
              <a:rPr lang="en-US" b="1" dirty="0" smtClean="0"/>
              <a:t>cannot</a:t>
            </a:r>
            <a:r>
              <a:rPr lang="uk-UA" b="1" dirty="0" smtClean="0"/>
              <a:t> </a:t>
            </a:r>
            <a:r>
              <a:rPr lang="en-US" b="1" dirty="0" smtClean="0"/>
              <a:t>meet </a:t>
            </a:r>
            <a:r>
              <a:rPr lang="en-US" b="1" dirty="0"/>
              <a:t>the ever increasing capacity requirement</a:t>
            </a:r>
            <a:r>
              <a:rPr lang="en-US" dirty="0"/>
              <a:t>. A new multiple access technique is intensely desired.</a:t>
            </a:r>
          </a:p>
        </p:txBody>
      </p:sp>
      <p:pic>
        <p:nvPicPr>
          <p:cNvPr id="3" name="Picture 2"/>
          <p:cNvPicPr>
            <a:picLocks noChangeAspect="1"/>
          </p:cNvPicPr>
          <p:nvPr/>
        </p:nvPicPr>
        <p:blipFill>
          <a:blip r:embed="rId4"/>
          <a:stretch>
            <a:fillRect/>
          </a:stretch>
        </p:blipFill>
        <p:spPr>
          <a:xfrm>
            <a:off x="21430" y="2492897"/>
            <a:ext cx="9029701" cy="4232524"/>
          </a:xfrm>
          <a:prstGeom prst="rect">
            <a:avLst/>
          </a:prstGeom>
        </p:spPr>
      </p:pic>
      <p:sp>
        <p:nvSpPr>
          <p:cNvPr id="40962" name="Номер слайда 5"/>
          <p:cNvSpPr>
            <a:spLocks noGrp="1"/>
          </p:cNvSpPr>
          <p:nvPr>
            <p:ph type="sldNum" sz="quarter" idx="11"/>
          </p:nvPr>
        </p:nvSpPr>
        <p:spPr>
          <a:xfrm>
            <a:off x="7658100" y="6237288"/>
            <a:ext cx="1377950" cy="5667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DBF91DB-00D2-428A-8E55-B3928FA271C4}" type="slidenum">
              <a:rPr lang="ru-RU" altLang="en-US" sz="3600" smtClean="0">
                <a:solidFill>
                  <a:srgbClr val="1818FF"/>
                </a:solidFill>
                <a:latin typeface="Arial Black" panose="020B0A04020102020204" pitchFamily="34" charset="0"/>
              </a:rPr>
              <a:pPr>
                <a:spcBef>
                  <a:spcPct val="0"/>
                </a:spcBef>
                <a:buClrTx/>
                <a:buSzTx/>
                <a:buFontTx/>
                <a:buNone/>
              </a:pPr>
              <a:t>18</a:t>
            </a:fld>
            <a:endParaRPr lang="ru-RU" altLang="en-US" sz="3600" dirty="0" smtClean="0">
              <a:solidFill>
                <a:srgbClr val="1818FF"/>
              </a:solidFill>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Номер слайда 5"/>
          <p:cNvSpPr>
            <a:spLocks noGrp="1"/>
          </p:cNvSpPr>
          <p:nvPr>
            <p:ph type="sldNum" sz="quarter" idx="11"/>
          </p:nvPr>
        </p:nvSpPr>
        <p:spPr>
          <a:xfrm>
            <a:off x="7658100" y="6237288"/>
            <a:ext cx="1377950" cy="5667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ED1163A-E143-408A-BE64-5B3A0B6F7177}" type="slidenum">
              <a:rPr lang="ru-RU" altLang="en-US" sz="3600" smtClean="0">
                <a:solidFill>
                  <a:srgbClr val="1818FF"/>
                </a:solidFill>
                <a:latin typeface="Arial Black" panose="020B0A04020102020204" pitchFamily="34" charset="0"/>
              </a:rPr>
              <a:pPr>
                <a:spcBef>
                  <a:spcPct val="0"/>
                </a:spcBef>
                <a:buClrTx/>
                <a:buSzTx/>
                <a:buFontTx/>
                <a:buNone/>
              </a:pPr>
              <a:t>19</a:t>
            </a:fld>
            <a:endParaRPr lang="ru-RU" altLang="en-US" sz="3600" smtClean="0">
              <a:solidFill>
                <a:srgbClr val="1818FF"/>
              </a:solidFill>
              <a:latin typeface="Arial Black" panose="020B0A04020102020204" pitchFamily="34" charset="0"/>
            </a:endParaRPr>
          </a:p>
        </p:txBody>
      </p:sp>
      <p:pic>
        <p:nvPicPr>
          <p:cNvPr id="43011" name="Рисунок 10" descr="http://www.its.kpi.ua/Pictures/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0"/>
            <a:ext cx="9699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1187450" y="6237288"/>
            <a:ext cx="7777163" cy="0"/>
          </a:xfrm>
          <a:prstGeom prst="line">
            <a:avLst/>
          </a:prstGeom>
        </p:spPr>
        <p:style>
          <a:lnRef idx="1">
            <a:schemeClr val="accent1"/>
          </a:lnRef>
          <a:fillRef idx="0">
            <a:schemeClr val="accent1"/>
          </a:fillRef>
          <a:effectRef idx="0">
            <a:schemeClr val="accent1"/>
          </a:effectRef>
          <a:fontRef idx="minor">
            <a:schemeClr val="tx1"/>
          </a:fontRef>
        </p:style>
      </p:cxnSp>
      <p:sp>
        <p:nvSpPr>
          <p:cNvPr id="43013" name="TextBox 9"/>
          <p:cNvSpPr txBox="1">
            <a:spLocks noChangeArrowheads="1"/>
          </p:cNvSpPr>
          <p:nvPr/>
        </p:nvSpPr>
        <p:spPr bwMode="auto">
          <a:xfrm>
            <a:off x="521494" y="398326"/>
            <a:ext cx="813593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800" dirty="0" smtClean="0"/>
              <a:t>7. </a:t>
            </a:r>
            <a:r>
              <a:rPr lang="en-US" altLang="en-US" sz="2800" dirty="0"/>
              <a:t>Multiple Access </a:t>
            </a:r>
            <a:r>
              <a:rPr lang="en-US" altLang="en-US" sz="2800" dirty="0" err="1"/>
              <a:t>MmWave</a:t>
            </a:r>
            <a:r>
              <a:rPr lang="en-US" altLang="en-US" sz="2800" dirty="0"/>
              <a:t> Design for UAV-Aided 5G Communications </a:t>
            </a:r>
            <a:r>
              <a:rPr lang="en-US" altLang="en-US" sz="2800" dirty="0" smtClean="0"/>
              <a:t>(3/3</a:t>
            </a:r>
            <a:r>
              <a:rPr lang="en-US" altLang="en-US" sz="2800" dirty="0"/>
              <a:t>)</a:t>
            </a:r>
          </a:p>
        </p:txBody>
      </p:sp>
      <p:sp>
        <p:nvSpPr>
          <p:cNvPr id="2" name="Rectangle 1"/>
          <p:cNvSpPr/>
          <p:nvPr/>
        </p:nvSpPr>
        <p:spPr>
          <a:xfrm>
            <a:off x="395287" y="1313993"/>
            <a:ext cx="8640763" cy="1477328"/>
          </a:xfrm>
          <a:prstGeom prst="rect">
            <a:avLst/>
          </a:prstGeom>
        </p:spPr>
        <p:txBody>
          <a:bodyPr>
            <a:spAutoFit/>
          </a:bodyPr>
          <a:lstStyle/>
          <a:p>
            <a:r>
              <a:rPr lang="en-US" dirty="0" smtClean="0"/>
              <a:t>The multiplexing technique  should provide the following capacities:</a:t>
            </a:r>
          </a:p>
          <a:p>
            <a:pPr marL="285750" indent="-285750">
              <a:buFont typeface="Arial" panose="020B0604020202020204" pitchFamily="34" charset="0"/>
              <a:buChar char="•"/>
            </a:pPr>
            <a:r>
              <a:rPr lang="en-US" dirty="0" smtClean="0"/>
              <a:t>Concurrent </a:t>
            </a:r>
            <a:r>
              <a:rPr lang="en-US" dirty="0"/>
              <a:t>transmissions in a single beam: </a:t>
            </a:r>
            <a:endParaRPr lang="en-US" dirty="0" smtClean="0"/>
          </a:p>
          <a:p>
            <a:pPr marL="285750" indent="-285750">
              <a:buFont typeface="Arial" panose="020B0604020202020204" pitchFamily="34" charset="0"/>
              <a:buChar char="•"/>
            </a:pPr>
            <a:r>
              <a:rPr lang="en-US" dirty="0" smtClean="0"/>
              <a:t>Interference </a:t>
            </a:r>
            <a:r>
              <a:rPr lang="en-US" dirty="0"/>
              <a:t>mitigation from adjacent </a:t>
            </a:r>
            <a:r>
              <a:rPr lang="en-US" dirty="0" smtClean="0"/>
              <a:t>beams</a:t>
            </a:r>
          </a:p>
          <a:p>
            <a:pPr marL="285750" indent="-285750">
              <a:buFont typeface="Arial" panose="020B0604020202020204" pitchFamily="34" charset="0"/>
              <a:buChar char="•"/>
            </a:pPr>
            <a:r>
              <a:rPr lang="en-US" dirty="0" smtClean="0"/>
              <a:t>Flexible </a:t>
            </a:r>
            <a:r>
              <a:rPr lang="en-US" dirty="0" err="1"/>
              <a:t>beamwidth</a:t>
            </a:r>
            <a:r>
              <a:rPr lang="en-US" dirty="0"/>
              <a:t> </a:t>
            </a:r>
            <a:r>
              <a:rPr lang="en-US" dirty="0" smtClean="0"/>
              <a:t>adaptation</a:t>
            </a:r>
          </a:p>
          <a:p>
            <a:pPr marL="285750" indent="-285750">
              <a:buFont typeface="Arial" panose="020B0604020202020204" pitchFamily="34" charset="0"/>
              <a:buChar char="•"/>
            </a:pPr>
            <a:r>
              <a:rPr lang="en-US" dirty="0"/>
              <a:t>Robustness to network </a:t>
            </a:r>
            <a:r>
              <a:rPr lang="en-US" dirty="0" smtClean="0"/>
              <a:t>dynamics.</a:t>
            </a:r>
            <a:endParaRPr lang="en-US" dirty="0"/>
          </a:p>
        </p:txBody>
      </p:sp>
      <p:pic>
        <p:nvPicPr>
          <p:cNvPr id="4" name="Picture 3"/>
          <p:cNvPicPr>
            <a:picLocks noChangeAspect="1"/>
          </p:cNvPicPr>
          <p:nvPr/>
        </p:nvPicPr>
        <p:blipFill>
          <a:blip r:embed="rId4"/>
          <a:stretch>
            <a:fillRect/>
          </a:stretch>
        </p:blipFill>
        <p:spPr>
          <a:xfrm>
            <a:off x="1181348" y="2727663"/>
            <a:ext cx="6781801" cy="406023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Номер слайда 5"/>
          <p:cNvSpPr>
            <a:spLocks noGrp="1"/>
          </p:cNvSpPr>
          <p:nvPr>
            <p:ph type="sldNum" sz="quarter" idx="11"/>
          </p:nvPr>
        </p:nvSpPr>
        <p:spPr>
          <a:xfrm>
            <a:off x="7658100" y="6237288"/>
            <a:ext cx="1377950" cy="5667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3AD17FB-A18D-49C2-B851-D1EF1DA8F722}" type="slidenum">
              <a:rPr lang="ru-RU" altLang="en-US" sz="3600" smtClean="0">
                <a:solidFill>
                  <a:srgbClr val="1818FF"/>
                </a:solidFill>
                <a:latin typeface="Arial Black" panose="020B0A04020102020204" pitchFamily="34" charset="0"/>
              </a:rPr>
              <a:pPr>
                <a:spcBef>
                  <a:spcPct val="0"/>
                </a:spcBef>
                <a:buClrTx/>
                <a:buSzTx/>
                <a:buFontTx/>
                <a:buNone/>
              </a:pPr>
              <a:t>2</a:t>
            </a:fld>
            <a:endParaRPr lang="ru-RU" altLang="en-US" sz="3600" smtClean="0">
              <a:solidFill>
                <a:srgbClr val="1818FF"/>
              </a:solidFill>
              <a:latin typeface="Arial Black" panose="020B0A04020102020204" pitchFamily="34" charset="0"/>
            </a:endParaRPr>
          </a:p>
        </p:txBody>
      </p:sp>
      <p:pic>
        <p:nvPicPr>
          <p:cNvPr id="6147" name="Рисунок 10" descr="http://www.its.kpi.ua/Pictures/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0"/>
            <a:ext cx="9699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1187450" y="6237288"/>
            <a:ext cx="7777163" cy="0"/>
          </a:xfrm>
          <a:prstGeom prst="line">
            <a:avLst/>
          </a:prstGeom>
        </p:spPr>
        <p:style>
          <a:lnRef idx="1">
            <a:schemeClr val="accent1"/>
          </a:lnRef>
          <a:fillRef idx="0">
            <a:schemeClr val="accent1"/>
          </a:fillRef>
          <a:effectRef idx="0">
            <a:schemeClr val="accent1"/>
          </a:effectRef>
          <a:fontRef idx="minor">
            <a:schemeClr val="tx1"/>
          </a:fontRef>
        </p:style>
      </p:cxnSp>
      <p:sp>
        <p:nvSpPr>
          <p:cNvPr id="6149" name="TextBox 9"/>
          <p:cNvSpPr txBox="1">
            <a:spLocks noChangeArrowheads="1"/>
          </p:cNvSpPr>
          <p:nvPr/>
        </p:nvSpPr>
        <p:spPr bwMode="auto">
          <a:xfrm>
            <a:off x="468313" y="549275"/>
            <a:ext cx="81359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ru-RU" altLang="en-US" sz="2800" b="1"/>
              <a:t>Джерела інформації </a:t>
            </a:r>
            <a:endParaRPr lang="en-US" altLang="en-US" sz="2800" b="1"/>
          </a:p>
        </p:txBody>
      </p:sp>
      <p:sp>
        <p:nvSpPr>
          <p:cNvPr id="6150" name="TextBox 1"/>
          <p:cNvSpPr txBox="1">
            <a:spLocks noChangeArrowheads="1"/>
          </p:cNvSpPr>
          <p:nvPr/>
        </p:nvSpPr>
        <p:spPr bwMode="auto">
          <a:xfrm>
            <a:off x="468313" y="1773238"/>
            <a:ext cx="8424862"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Arial" panose="020B0604020202020204" pitchFamily="34" charset="0"/>
              <a:buAutoNum type="arabicPeriod"/>
            </a:pPr>
            <a:r>
              <a:rPr lang="en-US" altLang="en-US" sz="2400" dirty="0"/>
              <a:t>IEEE Communications Magazine, </a:t>
            </a:r>
            <a:r>
              <a:rPr lang="en-US" altLang="en-US" sz="2400" b="1" dirty="0" smtClean="0"/>
              <a:t>March 2019</a:t>
            </a:r>
            <a:r>
              <a:rPr lang="en-US" altLang="en-US" sz="2400" dirty="0" smtClean="0"/>
              <a:t>, </a:t>
            </a:r>
            <a:r>
              <a:rPr lang="en-US" altLang="en-US" sz="2400" dirty="0"/>
              <a:t>Vol. </a:t>
            </a:r>
            <a:r>
              <a:rPr lang="en-US" altLang="en-US" sz="2400" dirty="0" smtClean="0"/>
              <a:t>57, </a:t>
            </a:r>
            <a:r>
              <a:rPr lang="en-US" altLang="en-US" sz="2400" dirty="0"/>
              <a:t>No </a:t>
            </a:r>
            <a:r>
              <a:rPr lang="en-US" altLang="en-US" sz="2400" dirty="0" smtClean="0"/>
              <a:t>3. </a:t>
            </a:r>
            <a:r>
              <a:rPr lang="en-US" altLang="en-US" sz="2400" dirty="0"/>
              <a:t>– </a:t>
            </a:r>
            <a:r>
              <a:rPr lang="en-US" altLang="en-US" sz="2400" dirty="0" smtClean="0"/>
              <a:t>148 </a:t>
            </a:r>
            <a:r>
              <a:rPr lang="en-US" altLang="en-US" sz="2400" dirty="0"/>
              <a:t>p.</a:t>
            </a:r>
          </a:p>
          <a:p>
            <a:pPr>
              <a:buFont typeface="Arial" panose="020B0604020202020204" pitchFamily="34" charset="0"/>
              <a:buAutoNum type="arabicPeriod"/>
            </a:pPr>
            <a:r>
              <a:rPr lang="en-US" altLang="en-US" sz="2400" dirty="0"/>
              <a:t>IEEE Communications Magazine, </a:t>
            </a:r>
            <a:r>
              <a:rPr lang="en-US" altLang="en-US" sz="2400" b="1" dirty="0" smtClean="0"/>
              <a:t>February 2019</a:t>
            </a:r>
            <a:r>
              <a:rPr lang="en-US" altLang="en-US" sz="2400" dirty="0" smtClean="0"/>
              <a:t>, </a:t>
            </a:r>
            <a:r>
              <a:rPr lang="en-US" altLang="en-US" sz="2400" dirty="0"/>
              <a:t>Vol. </a:t>
            </a:r>
            <a:r>
              <a:rPr lang="en-US" altLang="en-US" sz="2400" dirty="0" smtClean="0"/>
              <a:t>57, </a:t>
            </a:r>
            <a:r>
              <a:rPr lang="en-US" altLang="en-US" sz="2400" dirty="0"/>
              <a:t>No </a:t>
            </a:r>
            <a:r>
              <a:rPr lang="en-US" altLang="en-US" sz="2400" dirty="0" smtClean="0"/>
              <a:t>2. </a:t>
            </a:r>
            <a:r>
              <a:rPr lang="en-US" altLang="en-US" sz="2400" dirty="0"/>
              <a:t>– </a:t>
            </a:r>
            <a:r>
              <a:rPr lang="en-US" altLang="en-US" sz="2400" dirty="0" smtClean="0"/>
              <a:t>148 </a:t>
            </a:r>
            <a:r>
              <a:rPr lang="en-US" altLang="en-US" sz="2400" dirty="0"/>
              <a:t>p.</a:t>
            </a:r>
          </a:p>
          <a:p>
            <a:pPr>
              <a:buFont typeface="Arial" panose="020B0604020202020204" pitchFamily="34" charset="0"/>
              <a:buAutoNum type="arabicPeriod"/>
            </a:pPr>
            <a:r>
              <a:rPr lang="en-US" altLang="en-US" sz="2400" dirty="0"/>
              <a:t>IEEE </a:t>
            </a:r>
            <a:r>
              <a:rPr lang="en-US" altLang="en-US" sz="2400" dirty="0" smtClean="0"/>
              <a:t>Wireless Communications Magazine</a:t>
            </a:r>
            <a:r>
              <a:rPr lang="en-US" altLang="en-US" sz="2400" dirty="0"/>
              <a:t>, </a:t>
            </a:r>
            <a:r>
              <a:rPr lang="en-US" altLang="en-US" sz="2400" b="1" dirty="0" smtClean="0"/>
              <a:t>February 2019</a:t>
            </a:r>
            <a:r>
              <a:rPr lang="en-US" altLang="en-US" sz="2400" dirty="0" smtClean="0"/>
              <a:t>, Vol. 26, No 1. – 154 p</a:t>
            </a:r>
          </a:p>
          <a:p>
            <a:pPr>
              <a:buFont typeface="Arial" panose="020B0604020202020204" pitchFamily="34" charset="0"/>
              <a:buAutoNum type="arabicPeriod"/>
            </a:pPr>
            <a:r>
              <a:rPr lang="en-US" altLang="en-US" sz="2400" dirty="0" smtClean="0"/>
              <a:t>IEEE Internet of Things Magazine, </a:t>
            </a:r>
            <a:r>
              <a:rPr lang="nl-NL" sz="2400" b="1" dirty="0" smtClean="0"/>
              <a:t>September </a:t>
            </a:r>
            <a:r>
              <a:rPr lang="nl-NL" sz="2400" b="1" dirty="0"/>
              <a:t>2018</a:t>
            </a:r>
            <a:r>
              <a:rPr lang="nl-NL" sz="2400" dirty="0"/>
              <a:t>, </a:t>
            </a:r>
            <a:r>
              <a:rPr lang="nl-NL" sz="2400" dirty="0" smtClean="0"/>
              <a:t>Vol. </a:t>
            </a:r>
            <a:r>
              <a:rPr lang="nl-NL" sz="2400" dirty="0"/>
              <a:t>1, </a:t>
            </a:r>
            <a:r>
              <a:rPr lang="nl-NL" sz="2400" dirty="0" smtClean="0"/>
              <a:t>No. 1</a:t>
            </a:r>
            <a:endParaRPr lang="en-US" altLang="en-US" sz="2400" dirty="0"/>
          </a:p>
          <a:p>
            <a:pPr>
              <a:buFont typeface="Arial" panose="020B0604020202020204" pitchFamily="34" charset="0"/>
              <a:buAutoNum type="arabicPeriod"/>
            </a:pPr>
            <a:endParaRPr lang="en-US" altLang="en-US" sz="2400" dirty="0"/>
          </a:p>
          <a:p>
            <a:pPr>
              <a:buFont typeface="Arial" panose="020B0604020202020204" pitchFamily="34" charset="0"/>
              <a:buAutoNum type="arabicPeriod"/>
            </a:pPr>
            <a:endParaRPr lang="ru-RU" altLang="en-US"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Рисунок 10" descr="http://www.its.kpi.ua/Pictures/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0"/>
            <a:ext cx="9699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1187450" y="6237288"/>
            <a:ext cx="7777163" cy="0"/>
          </a:xfrm>
          <a:prstGeom prst="line">
            <a:avLst/>
          </a:prstGeom>
        </p:spPr>
        <p:style>
          <a:lnRef idx="1">
            <a:schemeClr val="accent1"/>
          </a:lnRef>
          <a:fillRef idx="0">
            <a:schemeClr val="accent1"/>
          </a:fillRef>
          <a:effectRef idx="0">
            <a:schemeClr val="accent1"/>
          </a:effectRef>
          <a:fontRef idx="minor">
            <a:schemeClr val="tx1"/>
          </a:fontRef>
        </p:style>
      </p:cxnSp>
      <p:sp>
        <p:nvSpPr>
          <p:cNvPr id="43013" name="TextBox 9"/>
          <p:cNvSpPr txBox="1">
            <a:spLocks noChangeArrowheads="1"/>
          </p:cNvSpPr>
          <p:nvPr/>
        </p:nvSpPr>
        <p:spPr bwMode="auto">
          <a:xfrm>
            <a:off x="468313" y="549275"/>
            <a:ext cx="813593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800" dirty="0" smtClean="0"/>
              <a:t>8. </a:t>
            </a:r>
            <a:r>
              <a:rPr lang="en-US" altLang="en-US" sz="2800" dirty="0"/>
              <a:t>Non-Orthogonal Multiple </a:t>
            </a:r>
            <a:r>
              <a:rPr lang="en-US" altLang="en-US" sz="2800" dirty="0" smtClean="0"/>
              <a:t>Access:</a:t>
            </a:r>
            <a:r>
              <a:rPr lang="uk-UA" altLang="en-US" sz="2800" dirty="0" smtClean="0"/>
              <a:t> </a:t>
            </a:r>
            <a:r>
              <a:rPr lang="en-US" altLang="en-US" sz="2800" dirty="0" smtClean="0"/>
              <a:t>Achieving </a:t>
            </a:r>
            <a:r>
              <a:rPr lang="en-US" altLang="en-US" sz="2800" dirty="0"/>
              <a:t>Sustainable Future Radio </a:t>
            </a:r>
            <a:r>
              <a:rPr lang="en-US" altLang="en-US" sz="2800" dirty="0" smtClean="0"/>
              <a:t>Access (1/2)</a:t>
            </a:r>
            <a:endParaRPr lang="en-US" altLang="en-US" sz="2800" dirty="0"/>
          </a:p>
        </p:txBody>
      </p:sp>
      <p:sp>
        <p:nvSpPr>
          <p:cNvPr id="2" name="Rectangle 1"/>
          <p:cNvSpPr/>
          <p:nvPr/>
        </p:nvSpPr>
        <p:spPr>
          <a:xfrm>
            <a:off x="368647" y="1467882"/>
            <a:ext cx="8640763" cy="1569660"/>
          </a:xfrm>
          <a:prstGeom prst="rect">
            <a:avLst/>
          </a:prstGeom>
        </p:spPr>
        <p:txBody>
          <a:bodyPr>
            <a:spAutoFit/>
          </a:bodyPr>
          <a:lstStyle/>
          <a:p>
            <a:r>
              <a:rPr lang="en-US" sz="1600" b="1" dirty="0"/>
              <a:t>NOMA</a:t>
            </a:r>
            <a:r>
              <a:rPr lang="en-US" sz="1600" dirty="0"/>
              <a:t> has been </a:t>
            </a:r>
            <a:r>
              <a:rPr lang="en-US" sz="1600" dirty="0" smtClean="0"/>
              <a:t>recognized as a highly promising FRA technology to satisfy the requirements of the fifth generation era </a:t>
            </a:r>
            <a:r>
              <a:rPr lang="en-US" sz="1600" dirty="0"/>
              <a:t>on </a:t>
            </a:r>
            <a:r>
              <a:rPr lang="en-US" sz="1600" b="1" dirty="0"/>
              <a:t>high spectral efficiency </a:t>
            </a:r>
            <a:r>
              <a:rPr lang="en-US" sz="1600" dirty="0"/>
              <a:t>and </a:t>
            </a:r>
            <a:r>
              <a:rPr lang="en-US" sz="1600" b="1" dirty="0"/>
              <a:t>massive connectivity</a:t>
            </a:r>
            <a:r>
              <a:rPr lang="en-US" sz="1600" dirty="0" smtClean="0"/>
              <a:t>.</a:t>
            </a:r>
          </a:p>
          <a:p>
            <a:r>
              <a:rPr lang="en-US" sz="1600" dirty="0"/>
              <a:t>The minimum power consumption of </a:t>
            </a:r>
            <a:r>
              <a:rPr lang="en-US" sz="1600" b="1" dirty="0"/>
              <a:t>NOMA</a:t>
            </a:r>
            <a:r>
              <a:rPr lang="en-US" sz="1600" dirty="0"/>
              <a:t> is </a:t>
            </a:r>
            <a:r>
              <a:rPr lang="en-US" sz="1600" b="1" dirty="0"/>
              <a:t>strictly lower </a:t>
            </a:r>
            <a:r>
              <a:rPr lang="en-US" sz="1600" dirty="0"/>
              <a:t>than that of </a:t>
            </a:r>
            <a:r>
              <a:rPr lang="en-US" sz="1600" b="1" dirty="0"/>
              <a:t>OMA</a:t>
            </a:r>
            <a:r>
              <a:rPr lang="en-US" sz="1600" dirty="0"/>
              <a:t>. In particular, the gap between the dashed and solid lines shows the power-saving gain of NOMA over OMA in the downlink, which implies that NOMA is inherently energy efficient</a:t>
            </a:r>
            <a:r>
              <a:rPr lang="en-US" sz="1600" dirty="0" smtClean="0"/>
              <a:t>.</a:t>
            </a:r>
            <a:endParaRPr lang="en-US" sz="1600" dirty="0"/>
          </a:p>
        </p:txBody>
      </p:sp>
      <p:pic>
        <p:nvPicPr>
          <p:cNvPr id="7" name="Picture 6"/>
          <p:cNvPicPr>
            <a:picLocks noChangeAspect="1"/>
          </p:cNvPicPr>
          <p:nvPr/>
        </p:nvPicPr>
        <p:blipFill>
          <a:blip r:embed="rId4"/>
          <a:stretch>
            <a:fillRect/>
          </a:stretch>
        </p:blipFill>
        <p:spPr>
          <a:xfrm>
            <a:off x="79122" y="2791321"/>
            <a:ext cx="8687306" cy="4001641"/>
          </a:xfrm>
          <a:prstGeom prst="rect">
            <a:avLst/>
          </a:prstGeom>
        </p:spPr>
      </p:pic>
      <p:sp>
        <p:nvSpPr>
          <p:cNvPr id="43010" name="Номер слайда 5"/>
          <p:cNvSpPr>
            <a:spLocks noGrp="1"/>
          </p:cNvSpPr>
          <p:nvPr>
            <p:ph type="sldNum" sz="quarter" idx="11"/>
          </p:nvPr>
        </p:nvSpPr>
        <p:spPr>
          <a:xfrm>
            <a:off x="7658100" y="6237288"/>
            <a:ext cx="1377950" cy="5667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ED1163A-E143-408A-BE64-5B3A0B6F7177}" type="slidenum">
              <a:rPr lang="ru-RU" altLang="en-US" sz="3600" smtClean="0">
                <a:solidFill>
                  <a:srgbClr val="1818FF"/>
                </a:solidFill>
                <a:latin typeface="Arial Black" panose="020B0A04020102020204" pitchFamily="34" charset="0"/>
              </a:rPr>
              <a:pPr>
                <a:spcBef>
                  <a:spcPct val="0"/>
                </a:spcBef>
                <a:buClrTx/>
                <a:buSzTx/>
                <a:buFontTx/>
                <a:buNone/>
              </a:pPr>
              <a:t>20</a:t>
            </a:fld>
            <a:endParaRPr lang="ru-RU" altLang="en-US" sz="3600" dirty="0" smtClean="0">
              <a:solidFill>
                <a:srgbClr val="1818FF"/>
              </a:solidFill>
              <a:latin typeface="Arial Black" panose="020B0A04020102020204" pitchFamily="34" charset="0"/>
            </a:endParaRPr>
          </a:p>
        </p:txBody>
      </p:sp>
    </p:spTree>
    <p:extLst>
      <p:ext uri="{BB962C8B-B14F-4D97-AF65-F5344CB8AC3E}">
        <p14:creationId xmlns:p14="http://schemas.microsoft.com/office/powerpoint/2010/main" val="33554850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Рисунок 10" descr="http://www.its.kpi.ua/Pictures/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0"/>
            <a:ext cx="9699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1187450" y="6237288"/>
            <a:ext cx="7777163" cy="0"/>
          </a:xfrm>
          <a:prstGeom prst="line">
            <a:avLst/>
          </a:prstGeom>
        </p:spPr>
        <p:style>
          <a:lnRef idx="1">
            <a:schemeClr val="accent1"/>
          </a:lnRef>
          <a:fillRef idx="0">
            <a:schemeClr val="accent1"/>
          </a:fillRef>
          <a:effectRef idx="0">
            <a:schemeClr val="accent1"/>
          </a:effectRef>
          <a:fontRef idx="minor">
            <a:schemeClr val="tx1"/>
          </a:fontRef>
        </p:style>
      </p:cxnSp>
      <p:sp>
        <p:nvSpPr>
          <p:cNvPr id="43013" name="TextBox 9"/>
          <p:cNvSpPr txBox="1">
            <a:spLocks noChangeArrowheads="1"/>
          </p:cNvSpPr>
          <p:nvPr/>
        </p:nvSpPr>
        <p:spPr bwMode="auto">
          <a:xfrm>
            <a:off x="468313" y="549275"/>
            <a:ext cx="813593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800" dirty="0" smtClean="0"/>
              <a:t>8. </a:t>
            </a:r>
            <a:r>
              <a:rPr lang="en-US" altLang="en-US" sz="2800" dirty="0"/>
              <a:t>Non-Orthogonal Multiple Access:</a:t>
            </a:r>
          </a:p>
          <a:p>
            <a:pPr algn="ctr" eaLnBrk="1" hangingPunct="1">
              <a:spcBef>
                <a:spcPct val="0"/>
              </a:spcBef>
              <a:buClrTx/>
              <a:buSzTx/>
              <a:buFontTx/>
              <a:buNone/>
            </a:pPr>
            <a:r>
              <a:rPr lang="en-US" altLang="en-US" sz="2800" dirty="0"/>
              <a:t>Achieving Sustainable Future Radio </a:t>
            </a:r>
            <a:r>
              <a:rPr lang="en-US" altLang="en-US" sz="2800" dirty="0" smtClean="0"/>
              <a:t>Access (2/2)</a:t>
            </a:r>
            <a:endParaRPr lang="en-US" altLang="en-US" sz="2800" dirty="0"/>
          </a:p>
        </p:txBody>
      </p:sp>
      <p:sp>
        <p:nvSpPr>
          <p:cNvPr id="2" name="Rectangle 1"/>
          <p:cNvSpPr/>
          <p:nvPr/>
        </p:nvSpPr>
        <p:spPr>
          <a:xfrm>
            <a:off x="368647" y="1467882"/>
            <a:ext cx="8640763" cy="1569660"/>
          </a:xfrm>
          <a:prstGeom prst="rect">
            <a:avLst/>
          </a:prstGeom>
        </p:spPr>
        <p:txBody>
          <a:bodyPr>
            <a:spAutoFit/>
          </a:bodyPr>
          <a:lstStyle/>
          <a:p>
            <a:r>
              <a:rPr lang="en-US" sz="1600" b="1" dirty="0" smtClean="0"/>
              <a:t>Simultaneous wireless </a:t>
            </a:r>
            <a:r>
              <a:rPr lang="en-US" sz="1600" b="1" dirty="0"/>
              <a:t>information and power </a:t>
            </a:r>
            <a:r>
              <a:rPr lang="en-US" sz="1600" b="1" dirty="0" smtClean="0"/>
              <a:t>transfer </a:t>
            </a:r>
            <a:r>
              <a:rPr lang="en-US" sz="1600" dirty="0" smtClean="0"/>
              <a:t>(</a:t>
            </a:r>
            <a:r>
              <a:rPr lang="en-US" sz="1600" b="1" dirty="0" smtClean="0"/>
              <a:t>SWIPT</a:t>
            </a:r>
            <a:r>
              <a:rPr lang="en-US" sz="1600" dirty="0"/>
              <a:t>)</a:t>
            </a:r>
            <a:r>
              <a:rPr lang="en-US" sz="1600" dirty="0" smtClean="0"/>
              <a:t>has </a:t>
            </a:r>
            <a:r>
              <a:rPr lang="en-US" sz="1600" dirty="0"/>
              <a:t>been integrated into NOMA to enhance the </a:t>
            </a:r>
            <a:r>
              <a:rPr lang="en-US" sz="1600" dirty="0" smtClean="0"/>
              <a:t>spectral efficiency (SE), energy efficiency (EE) , </a:t>
            </a:r>
            <a:r>
              <a:rPr lang="en-US" sz="1600" dirty="0"/>
              <a:t>and access opportunities. After this integration, user scheduling is one of the primary design challenges. For example, users with a low latency requirement need to be scheduled to perform NOMA transmission, while the delay-tolerant users may perform energy harvesting to prolong battery life.</a:t>
            </a:r>
          </a:p>
        </p:txBody>
      </p:sp>
      <p:pic>
        <p:nvPicPr>
          <p:cNvPr id="3" name="Picture 2"/>
          <p:cNvPicPr>
            <a:picLocks noChangeAspect="1"/>
          </p:cNvPicPr>
          <p:nvPr/>
        </p:nvPicPr>
        <p:blipFill>
          <a:blip r:embed="rId4"/>
          <a:stretch>
            <a:fillRect/>
          </a:stretch>
        </p:blipFill>
        <p:spPr>
          <a:xfrm>
            <a:off x="31750" y="2905559"/>
            <a:ext cx="4391025" cy="3952875"/>
          </a:xfrm>
          <a:prstGeom prst="rect">
            <a:avLst/>
          </a:prstGeom>
        </p:spPr>
      </p:pic>
      <p:sp>
        <p:nvSpPr>
          <p:cNvPr id="43010" name="Номер слайда 5"/>
          <p:cNvSpPr>
            <a:spLocks noGrp="1"/>
          </p:cNvSpPr>
          <p:nvPr>
            <p:ph type="sldNum" sz="quarter" idx="11"/>
          </p:nvPr>
        </p:nvSpPr>
        <p:spPr>
          <a:xfrm>
            <a:off x="7658100" y="6237288"/>
            <a:ext cx="1377950" cy="5667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ED1163A-E143-408A-BE64-5B3A0B6F7177}" type="slidenum">
              <a:rPr lang="ru-RU" altLang="en-US" sz="3600" smtClean="0">
                <a:solidFill>
                  <a:srgbClr val="1818FF"/>
                </a:solidFill>
                <a:latin typeface="Arial Black" panose="020B0A04020102020204" pitchFamily="34" charset="0"/>
              </a:rPr>
              <a:pPr>
                <a:spcBef>
                  <a:spcPct val="0"/>
                </a:spcBef>
                <a:buClrTx/>
                <a:buSzTx/>
                <a:buFontTx/>
                <a:buNone/>
              </a:pPr>
              <a:t>21</a:t>
            </a:fld>
            <a:endParaRPr lang="ru-RU" altLang="en-US" sz="3600" dirty="0" smtClean="0">
              <a:solidFill>
                <a:srgbClr val="1818FF"/>
              </a:solidFill>
              <a:latin typeface="Arial Black" panose="020B0A04020102020204" pitchFamily="34" charset="0"/>
            </a:endParaRPr>
          </a:p>
        </p:txBody>
      </p:sp>
      <p:pic>
        <p:nvPicPr>
          <p:cNvPr id="4" name="Picture 3"/>
          <p:cNvPicPr>
            <a:picLocks noChangeAspect="1"/>
          </p:cNvPicPr>
          <p:nvPr/>
        </p:nvPicPr>
        <p:blipFill>
          <a:blip r:embed="rId5"/>
          <a:stretch>
            <a:fillRect/>
          </a:stretch>
        </p:blipFill>
        <p:spPr>
          <a:xfrm>
            <a:off x="4047646" y="3037542"/>
            <a:ext cx="5234203" cy="2978854"/>
          </a:xfrm>
          <a:prstGeom prst="rect">
            <a:avLst/>
          </a:prstGeom>
        </p:spPr>
      </p:pic>
    </p:spTree>
    <p:extLst>
      <p:ext uri="{BB962C8B-B14F-4D97-AF65-F5344CB8AC3E}">
        <p14:creationId xmlns:p14="http://schemas.microsoft.com/office/powerpoint/2010/main" val="705059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Номер слайда 5"/>
          <p:cNvSpPr>
            <a:spLocks noGrp="1"/>
          </p:cNvSpPr>
          <p:nvPr>
            <p:ph type="sldNum" sz="quarter" idx="11"/>
          </p:nvPr>
        </p:nvSpPr>
        <p:spPr>
          <a:xfrm>
            <a:off x="7658100" y="6237288"/>
            <a:ext cx="1377950" cy="5667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93D0DA4-2E7A-4328-A556-57379786FB2D}" type="slidenum">
              <a:rPr lang="ru-RU" altLang="en-US" sz="3600" smtClean="0">
                <a:solidFill>
                  <a:srgbClr val="1818FF"/>
                </a:solidFill>
                <a:latin typeface="Arial Black" panose="020B0A04020102020204" pitchFamily="34" charset="0"/>
              </a:rPr>
              <a:pPr>
                <a:spcBef>
                  <a:spcPct val="0"/>
                </a:spcBef>
                <a:buClrTx/>
                <a:buSzTx/>
                <a:buFontTx/>
                <a:buNone/>
              </a:pPr>
              <a:t>22</a:t>
            </a:fld>
            <a:endParaRPr lang="ru-RU" altLang="en-US" sz="3600" smtClean="0">
              <a:solidFill>
                <a:srgbClr val="1818FF"/>
              </a:solidFill>
              <a:latin typeface="Arial Black" panose="020B0A04020102020204" pitchFamily="34" charset="0"/>
            </a:endParaRPr>
          </a:p>
        </p:txBody>
      </p:sp>
      <p:pic>
        <p:nvPicPr>
          <p:cNvPr id="55299" name="Рисунок 10" descr="http://www.its.kpi.ua/Pictures/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0"/>
            <a:ext cx="9699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1187450" y="6237288"/>
            <a:ext cx="7777163" cy="0"/>
          </a:xfrm>
          <a:prstGeom prst="line">
            <a:avLst/>
          </a:prstGeom>
        </p:spPr>
        <p:style>
          <a:lnRef idx="1">
            <a:schemeClr val="accent1"/>
          </a:lnRef>
          <a:fillRef idx="0">
            <a:schemeClr val="accent1"/>
          </a:fillRef>
          <a:effectRef idx="0">
            <a:schemeClr val="accent1"/>
          </a:effectRef>
          <a:fontRef idx="minor">
            <a:schemeClr val="tx1"/>
          </a:fontRef>
        </p:style>
      </p:cxnSp>
      <p:sp>
        <p:nvSpPr>
          <p:cNvPr id="55301" name="TextBox 9"/>
          <p:cNvSpPr txBox="1">
            <a:spLocks noChangeArrowheads="1"/>
          </p:cNvSpPr>
          <p:nvPr/>
        </p:nvSpPr>
        <p:spPr bwMode="auto">
          <a:xfrm>
            <a:off x="323850" y="3357563"/>
            <a:ext cx="81359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ru-RU" altLang="en-US" sz="3600" b="1" i="1"/>
              <a:t>Дякую за увагу!</a:t>
            </a:r>
            <a:endParaRPr lang="en-US" altLang="en-US" sz="3600" b="1" i="1"/>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Номер слайда 5"/>
          <p:cNvSpPr>
            <a:spLocks noGrp="1"/>
          </p:cNvSpPr>
          <p:nvPr>
            <p:ph type="sldNum" sz="quarter" idx="11"/>
          </p:nvPr>
        </p:nvSpPr>
        <p:spPr>
          <a:xfrm>
            <a:off x="7658100" y="6237288"/>
            <a:ext cx="1377950" cy="5667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8E46914-A293-475C-BB19-00B1BD9150A3}" type="slidenum">
              <a:rPr lang="ru-RU" altLang="en-US" sz="3600" smtClean="0">
                <a:solidFill>
                  <a:srgbClr val="1818FF"/>
                </a:solidFill>
                <a:latin typeface="Arial Black" panose="020B0A04020102020204" pitchFamily="34" charset="0"/>
              </a:rPr>
              <a:pPr>
                <a:spcBef>
                  <a:spcPct val="0"/>
                </a:spcBef>
                <a:buClrTx/>
                <a:buSzTx/>
                <a:buFontTx/>
                <a:buNone/>
              </a:pPr>
              <a:t>3</a:t>
            </a:fld>
            <a:endParaRPr lang="ru-RU" altLang="en-US" sz="3600" dirty="0" smtClean="0">
              <a:solidFill>
                <a:srgbClr val="1818FF"/>
              </a:solidFill>
              <a:latin typeface="Arial Black" panose="020B0A04020102020204" pitchFamily="34" charset="0"/>
            </a:endParaRPr>
          </a:p>
        </p:txBody>
      </p:sp>
      <p:pic>
        <p:nvPicPr>
          <p:cNvPr id="8195" name="Рисунок 10" descr="http://www.its.kpi.ua/Pictures/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0"/>
            <a:ext cx="9699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1187450" y="6237288"/>
            <a:ext cx="7777163" cy="0"/>
          </a:xfrm>
          <a:prstGeom prst="line">
            <a:avLst/>
          </a:prstGeom>
        </p:spPr>
        <p:style>
          <a:lnRef idx="1">
            <a:schemeClr val="accent1"/>
          </a:lnRef>
          <a:fillRef idx="0">
            <a:schemeClr val="accent1"/>
          </a:fillRef>
          <a:effectRef idx="0">
            <a:schemeClr val="accent1"/>
          </a:effectRef>
          <a:fontRef idx="minor">
            <a:schemeClr val="tx1"/>
          </a:fontRef>
        </p:style>
      </p:cxnSp>
      <p:sp>
        <p:nvSpPr>
          <p:cNvPr id="8197" name="TextBox 9"/>
          <p:cNvSpPr txBox="1">
            <a:spLocks noChangeArrowheads="1"/>
          </p:cNvSpPr>
          <p:nvPr/>
        </p:nvSpPr>
        <p:spPr bwMode="auto">
          <a:xfrm>
            <a:off x="468313" y="549275"/>
            <a:ext cx="81359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ru-RU" altLang="en-US" sz="2800" b="1" dirty="0"/>
              <a:t>План</a:t>
            </a:r>
            <a:endParaRPr lang="en-US" altLang="en-US" sz="2800" b="1" dirty="0"/>
          </a:p>
        </p:txBody>
      </p:sp>
      <p:sp>
        <p:nvSpPr>
          <p:cNvPr id="2" name="Rectangle 1"/>
          <p:cNvSpPr/>
          <p:nvPr/>
        </p:nvSpPr>
        <p:spPr>
          <a:xfrm>
            <a:off x="674688" y="1460500"/>
            <a:ext cx="7723187" cy="4745915"/>
          </a:xfrm>
          <a:prstGeom prst="rect">
            <a:avLst/>
          </a:prstGeom>
        </p:spPr>
        <p:txBody>
          <a:bodyPr>
            <a:spAutoFit/>
          </a:bodyPr>
          <a:lstStyle/>
          <a:p>
            <a:pPr indent="-457200">
              <a:lnSpc>
                <a:spcPct val="120000"/>
              </a:lnSpc>
              <a:spcBef>
                <a:spcPts val="0"/>
              </a:spcBef>
              <a:spcAft>
                <a:spcPts val="0"/>
              </a:spcAft>
              <a:buFont typeface="+mj-lt"/>
              <a:buAutoNum type="arabicPeriod"/>
              <a:defRPr/>
            </a:pPr>
            <a:r>
              <a:rPr lang="en-US" dirty="0">
                <a:latin typeface="+mj-lt"/>
                <a:ea typeface="Calibri" panose="020F0502020204030204" pitchFamily="34" charset="0"/>
                <a:cs typeface="Times New Roman" panose="02020603050405020304" pitchFamily="18" charset="0"/>
              </a:rPr>
              <a:t>Artificial Intelligence Defined 5G Radio Access </a:t>
            </a:r>
            <a:r>
              <a:rPr lang="en-US" dirty="0" smtClean="0">
                <a:latin typeface="+mj-lt"/>
                <a:ea typeface="Calibri" panose="020F0502020204030204" pitchFamily="34" charset="0"/>
                <a:cs typeface="Times New Roman" panose="02020603050405020304" pitchFamily="18" charset="0"/>
              </a:rPr>
              <a:t>Networks</a:t>
            </a:r>
            <a:endParaRPr lang="ru-RU" dirty="0" smtClean="0">
              <a:latin typeface="+mj-lt"/>
              <a:ea typeface="Calibri" panose="020F0502020204030204" pitchFamily="34" charset="0"/>
              <a:cs typeface="Times New Roman" panose="02020603050405020304" pitchFamily="18" charset="0"/>
            </a:endParaRPr>
          </a:p>
          <a:p>
            <a:pPr indent="-457200">
              <a:lnSpc>
                <a:spcPct val="120000"/>
              </a:lnSpc>
              <a:spcBef>
                <a:spcPts val="0"/>
              </a:spcBef>
              <a:spcAft>
                <a:spcPts val="0"/>
              </a:spcAft>
              <a:buFont typeface="+mj-lt"/>
              <a:buAutoNum type="arabicPeriod"/>
              <a:defRPr/>
            </a:pPr>
            <a:r>
              <a:rPr lang="en-US" dirty="0" smtClean="0"/>
              <a:t>Multi-Hop </a:t>
            </a:r>
            <a:r>
              <a:rPr lang="en-US" dirty="0"/>
              <a:t>Wireless Transmission in </a:t>
            </a:r>
            <a:r>
              <a:rPr lang="en-US" dirty="0" smtClean="0"/>
              <a:t>Multi-Band WLAN </a:t>
            </a:r>
            <a:r>
              <a:rPr lang="en-US" dirty="0"/>
              <a:t>Systems: Proposal and Future </a:t>
            </a:r>
            <a:r>
              <a:rPr lang="en-US" dirty="0" smtClean="0"/>
              <a:t>Perspective</a:t>
            </a:r>
            <a:endParaRPr lang="ru-RU" dirty="0" smtClean="0"/>
          </a:p>
          <a:p>
            <a:pPr indent="-457200">
              <a:lnSpc>
                <a:spcPct val="120000"/>
              </a:lnSpc>
              <a:spcBef>
                <a:spcPts val="0"/>
              </a:spcBef>
              <a:spcAft>
                <a:spcPts val="0"/>
              </a:spcAft>
              <a:buFont typeface="+mj-lt"/>
              <a:buAutoNum type="arabicPeriod"/>
              <a:defRPr/>
            </a:pPr>
            <a:r>
              <a:rPr lang="en-US" dirty="0" smtClean="0"/>
              <a:t>The </a:t>
            </a:r>
            <a:r>
              <a:rPr lang="en-US" dirty="0"/>
              <a:t>Future of </a:t>
            </a:r>
            <a:r>
              <a:rPr lang="en-US" dirty="0" err="1" smtClean="0"/>
              <a:t>IoT</a:t>
            </a:r>
            <a:endParaRPr lang="ru-RU" dirty="0" smtClean="0"/>
          </a:p>
          <a:p>
            <a:pPr indent="-457200">
              <a:lnSpc>
                <a:spcPct val="120000"/>
              </a:lnSpc>
              <a:spcBef>
                <a:spcPts val="0"/>
              </a:spcBef>
              <a:spcAft>
                <a:spcPts val="0"/>
              </a:spcAft>
              <a:buFont typeface="+mj-lt"/>
              <a:buAutoNum type="arabicPeriod"/>
              <a:defRPr/>
            </a:pPr>
            <a:r>
              <a:rPr lang="en-US" dirty="0" smtClean="0"/>
              <a:t>Toward Green </a:t>
            </a:r>
            <a:r>
              <a:rPr lang="en-US" dirty="0" err="1"/>
              <a:t>IoT</a:t>
            </a:r>
            <a:r>
              <a:rPr lang="en-US" dirty="0"/>
              <a:t>:</a:t>
            </a:r>
            <a:r>
              <a:rPr lang="ru-RU" dirty="0"/>
              <a:t> </a:t>
            </a:r>
            <a:r>
              <a:rPr lang="en-US" dirty="0"/>
              <a:t>Energy Solutions and Key </a:t>
            </a:r>
            <a:r>
              <a:rPr lang="en-US" dirty="0" smtClean="0"/>
              <a:t>Challenges</a:t>
            </a:r>
          </a:p>
          <a:p>
            <a:pPr indent="-457200">
              <a:lnSpc>
                <a:spcPct val="120000"/>
              </a:lnSpc>
              <a:spcBef>
                <a:spcPts val="0"/>
              </a:spcBef>
              <a:spcAft>
                <a:spcPts val="0"/>
              </a:spcAft>
              <a:buFont typeface="+mj-lt"/>
              <a:buAutoNum type="arabicPeriod"/>
              <a:defRPr/>
            </a:pPr>
            <a:r>
              <a:rPr lang="en-US" dirty="0" smtClean="0"/>
              <a:t>Vehicular </a:t>
            </a:r>
            <a:r>
              <a:rPr lang="en-US" dirty="0"/>
              <a:t>Fog Computing: </a:t>
            </a:r>
            <a:r>
              <a:rPr lang="en-US" dirty="0" smtClean="0"/>
              <a:t>Enabling Real-Time </a:t>
            </a:r>
            <a:r>
              <a:rPr lang="en-US" dirty="0"/>
              <a:t>Traffic Management for Smart </a:t>
            </a:r>
            <a:r>
              <a:rPr lang="en-US" dirty="0" smtClean="0"/>
              <a:t>Cities </a:t>
            </a:r>
            <a:endParaRPr lang="ru-RU" dirty="0"/>
          </a:p>
          <a:p>
            <a:pPr indent="-457200">
              <a:lnSpc>
                <a:spcPct val="120000"/>
              </a:lnSpc>
              <a:spcBef>
                <a:spcPts val="0"/>
              </a:spcBef>
              <a:spcAft>
                <a:spcPts val="0"/>
              </a:spcAft>
              <a:buFont typeface="+mj-lt"/>
              <a:buAutoNum type="arabicPeriod"/>
              <a:defRPr/>
            </a:pPr>
            <a:r>
              <a:rPr lang="en-US" dirty="0" smtClean="0"/>
              <a:t>Next </a:t>
            </a:r>
            <a:r>
              <a:rPr lang="en-US" dirty="0"/>
              <a:t>Generation Fiber-Wireless </a:t>
            </a:r>
            <a:r>
              <a:rPr lang="en-US" dirty="0" err="1"/>
              <a:t>Fronthaul</a:t>
            </a:r>
            <a:r>
              <a:rPr lang="en-US" dirty="0"/>
              <a:t> for 5G </a:t>
            </a:r>
            <a:r>
              <a:rPr lang="en-US" dirty="0" err="1"/>
              <a:t>mmWave</a:t>
            </a:r>
            <a:r>
              <a:rPr lang="en-US" dirty="0"/>
              <a:t> </a:t>
            </a:r>
            <a:r>
              <a:rPr lang="en-US" dirty="0" smtClean="0"/>
              <a:t>Networks</a:t>
            </a:r>
            <a:endParaRPr lang="ru-RU" dirty="0" smtClean="0"/>
          </a:p>
          <a:p>
            <a:pPr indent="-457200">
              <a:lnSpc>
                <a:spcPct val="120000"/>
              </a:lnSpc>
              <a:spcBef>
                <a:spcPts val="0"/>
              </a:spcBef>
              <a:spcAft>
                <a:spcPts val="0"/>
              </a:spcAft>
              <a:buFont typeface="+mj-lt"/>
              <a:buAutoNum type="arabicPeriod"/>
              <a:defRPr/>
            </a:pPr>
            <a:r>
              <a:rPr lang="en-US" dirty="0" smtClean="0"/>
              <a:t>Multiple </a:t>
            </a:r>
            <a:r>
              <a:rPr lang="en-US" dirty="0"/>
              <a:t>Access </a:t>
            </a:r>
            <a:r>
              <a:rPr lang="en-US" dirty="0" err="1"/>
              <a:t>MmWave</a:t>
            </a:r>
            <a:r>
              <a:rPr lang="en-US" dirty="0"/>
              <a:t> Design </a:t>
            </a:r>
            <a:r>
              <a:rPr lang="en-US" dirty="0" smtClean="0"/>
              <a:t>for UAV-Aided </a:t>
            </a:r>
            <a:r>
              <a:rPr lang="en-US" dirty="0"/>
              <a:t>5G </a:t>
            </a:r>
            <a:r>
              <a:rPr lang="en-US" dirty="0" smtClean="0"/>
              <a:t>Communications</a:t>
            </a:r>
            <a:endParaRPr lang="ru-RU" dirty="0" smtClean="0"/>
          </a:p>
          <a:p>
            <a:pPr indent="-457200">
              <a:lnSpc>
                <a:spcPct val="120000"/>
              </a:lnSpc>
              <a:spcBef>
                <a:spcPts val="0"/>
              </a:spcBef>
              <a:spcAft>
                <a:spcPts val="0"/>
              </a:spcAft>
              <a:buFont typeface="+mj-lt"/>
              <a:buAutoNum type="arabicPeriod"/>
              <a:defRPr/>
            </a:pPr>
            <a:r>
              <a:rPr lang="en-US" dirty="0"/>
              <a:t>Non-Orthogonal Multiple </a:t>
            </a:r>
            <a:r>
              <a:rPr lang="en-US" dirty="0" smtClean="0"/>
              <a:t>Access:</a:t>
            </a:r>
            <a:r>
              <a:rPr lang="ru-RU" dirty="0" smtClean="0"/>
              <a:t> </a:t>
            </a:r>
            <a:r>
              <a:rPr lang="en-US" dirty="0" smtClean="0"/>
              <a:t>Achieving </a:t>
            </a:r>
            <a:r>
              <a:rPr lang="en-US" dirty="0"/>
              <a:t>Sustainable Future Radio Access </a:t>
            </a:r>
            <a:endParaRPr lang="en-US" dirty="0" smtClean="0"/>
          </a:p>
          <a:p>
            <a:pPr indent="-457200">
              <a:lnSpc>
                <a:spcPct val="120000"/>
              </a:lnSpc>
              <a:spcBef>
                <a:spcPts val="0"/>
              </a:spcBef>
              <a:spcAft>
                <a:spcPts val="0"/>
              </a:spcAft>
              <a:buFont typeface="+mj-lt"/>
              <a:buAutoNum type="arabicPeriod"/>
              <a:defRPr/>
            </a:pPr>
            <a:endParaRPr lang="en-US" dirty="0" smtClean="0"/>
          </a:p>
          <a:p>
            <a:pPr indent="-457200">
              <a:lnSpc>
                <a:spcPct val="120000"/>
              </a:lnSpc>
              <a:spcBef>
                <a:spcPts val="0"/>
              </a:spcBef>
              <a:spcAft>
                <a:spcPts val="0"/>
              </a:spcAft>
              <a:buFont typeface="+mj-lt"/>
              <a:buAutoNum type="arabicPeriod"/>
              <a:defRPr/>
            </a:pPr>
            <a:endParaRPr lang="en-US" dirty="0"/>
          </a:p>
          <a:p>
            <a:pPr>
              <a:lnSpc>
                <a:spcPct val="120000"/>
              </a:lnSpc>
              <a:spcBef>
                <a:spcPts val="0"/>
              </a:spcBef>
              <a:spcAft>
                <a:spcPts val="0"/>
              </a:spcAft>
              <a:defRPr/>
            </a:pP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Номер слайда 5"/>
          <p:cNvSpPr>
            <a:spLocks noGrp="1"/>
          </p:cNvSpPr>
          <p:nvPr>
            <p:ph type="sldNum" sz="quarter" idx="11"/>
          </p:nvPr>
        </p:nvSpPr>
        <p:spPr>
          <a:xfrm>
            <a:off x="7658100" y="6237288"/>
            <a:ext cx="1377950" cy="5667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F9DFD0F-17D9-4BAC-B974-4499ABB7067F}" type="slidenum">
              <a:rPr lang="ru-RU" altLang="en-US" sz="3600" smtClean="0">
                <a:solidFill>
                  <a:srgbClr val="1818FF"/>
                </a:solidFill>
                <a:latin typeface="Arial Black" panose="020B0A04020102020204" pitchFamily="34" charset="0"/>
              </a:rPr>
              <a:pPr>
                <a:spcBef>
                  <a:spcPct val="0"/>
                </a:spcBef>
                <a:buClrTx/>
                <a:buSzTx/>
                <a:buFontTx/>
                <a:buNone/>
              </a:pPr>
              <a:t>4</a:t>
            </a:fld>
            <a:endParaRPr lang="ru-RU" altLang="en-US" sz="3600" smtClean="0">
              <a:solidFill>
                <a:srgbClr val="1818FF"/>
              </a:solidFill>
              <a:latin typeface="Arial Black" panose="020B0A04020102020204" pitchFamily="34" charset="0"/>
            </a:endParaRPr>
          </a:p>
        </p:txBody>
      </p:sp>
      <p:pic>
        <p:nvPicPr>
          <p:cNvPr id="12291" name="Рисунок 10" descr="http://www.its.kpi.ua/Pictures/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0"/>
            <a:ext cx="9699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1187450" y="6237288"/>
            <a:ext cx="7777163" cy="0"/>
          </a:xfrm>
          <a:prstGeom prst="line">
            <a:avLst/>
          </a:prstGeom>
        </p:spPr>
        <p:style>
          <a:lnRef idx="1">
            <a:schemeClr val="accent1"/>
          </a:lnRef>
          <a:fillRef idx="0">
            <a:schemeClr val="accent1"/>
          </a:fillRef>
          <a:effectRef idx="0">
            <a:schemeClr val="accent1"/>
          </a:effectRef>
          <a:fontRef idx="minor">
            <a:schemeClr val="tx1"/>
          </a:fontRef>
        </p:style>
      </p:cxnSp>
      <p:sp>
        <p:nvSpPr>
          <p:cNvPr id="12293" name="TextBox 9"/>
          <p:cNvSpPr txBox="1">
            <a:spLocks noChangeArrowheads="1"/>
          </p:cNvSpPr>
          <p:nvPr/>
        </p:nvSpPr>
        <p:spPr bwMode="auto">
          <a:xfrm>
            <a:off x="468313" y="549275"/>
            <a:ext cx="813593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800" dirty="0" smtClean="0"/>
              <a:t>1. </a:t>
            </a:r>
            <a:r>
              <a:rPr lang="en-US" sz="2800" dirty="0" smtClean="0">
                <a:ea typeface="Calibri" panose="020F0502020204030204" pitchFamily="34" charset="0"/>
                <a:cs typeface="Times New Roman" panose="02020603050405020304" pitchFamily="18" charset="0"/>
              </a:rPr>
              <a:t>Artificial Intelligence Defined 5G Radio Access </a:t>
            </a:r>
            <a:r>
              <a:rPr lang="en-US" sz="2800" dirty="0" smtClean="0">
                <a:ea typeface="Calibri" panose="020F0502020204030204" pitchFamily="34" charset="0"/>
                <a:cs typeface="Times New Roman" panose="02020603050405020304" pitchFamily="18" charset="0"/>
              </a:rPr>
              <a:t>Networks</a:t>
            </a:r>
            <a:r>
              <a:rPr lang="en-US" altLang="en-US" sz="2800" dirty="0" smtClean="0"/>
              <a:t>(1/2)</a:t>
            </a:r>
            <a:endParaRPr lang="en-US" altLang="en-US" sz="2800" b="1" dirty="0"/>
          </a:p>
        </p:txBody>
      </p:sp>
      <p:pic>
        <p:nvPicPr>
          <p:cNvPr id="3" name="Picture 2"/>
          <p:cNvPicPr>
            <a:picLocks noChangeAspect="1"/>
          </p:cNvPicPr>
          <p:nvPr/>
        </p:nvPicPr>
        <p:blipFill>
          <a:blip r:embed="rId4"/>
          <a:stretch>
            <a:fillRect/>
          </a:stretch>
        </p:blipFill>
        <p:spPr>
          <a:xfrm>
            <a:off x="2834770" y="1844824"/>
            <a:ext cx="6307643" cy="3672431"/>
          </a:xfrm>
          <a:prstGeom prst="rect">
            <a:avLst/>
          </a:prstGeom>
        </p:spPr>
      </p:pic>
      <p:sp>
        <p:nvSpPr>
          <p:cNvPr id="2" name="Rectangle 1"/>
          <p:cNvSpPr/>
          <p:nvPr/>
        </p:nvSpPr>
        <p:spPr>
          <a:xfrm>
            <a:off x="504965" y="1844824"/>
            <a:ext cx="2339752" cy="2893100"/>
          </a:xfrm>
          <a:prstGeom prst="rect">
            <a:avLst/>
          </a:prstGeom>
        </p:spPr>
        <p:txBody>
          <a:bodyPr wrap="square">
            <a:spAutoFit/>
          </a:bodyPr>
          <a:lstStyle/>
          <a:p>
            <a:pPr algn="just"/>
            <a:r>
              <a:rPr lang="en-US" dirty="0"/>
              <a:t>The success of AI-defined 5G networks relies on solving a number of research challenges cross networks of heterogeneous capabilities and different </a:t>
            </a:r>
            <a:r>
              <a:rPr lang="en-US" dirty="0" smtClean="0"/>
              <a:t>levels</a:t>
            </a:r>
            <a:r>
              <a:rPr lang="uk-UA" dirty="0" smtClean="0"/>
              <a:t> </a:t>
            </a:r>
            <a:r>
              <a:rPr lang="en-US" dirty="0" smtClean="0"/>
              <a:t>of </a:t>
            </a:r>
            <a:r>
              <a:rPr lang="en-US" dirty="0"/>
              <a:t>context awareness.</a:t>
            </a:r>
            <a:endParaRPr lang="uk-UA" sz="2000" dirty="0">
              <a:latin typeface="ClassicoURW-Reg"/>
              <a:ea typeface="Calibri" panose="020F0502020204030204" pitchFamily="34" charset="0"/>
              <a:cs typeface="ClassicoURW-Reg"/>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Номер слайда 5"/>
          <p:cNvSpPr>
            <a:spLocks noGrp="1"/>
          </p:cNvSpPr>
          <p:nvPr>
            <p:ph type="sldNum" sz="quarter" idx="11"/>
          </p:nvPr>
        </p:nvSpPr>
        <p:spPr>
          <a:xfrm>
            <a:off x="7658100" y="6237288"/>
            <a:ext cx="1377950" cy="5667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74CC68D-3918-4816-A71F-2A5AAFF708CE}" type="slidenum">
              <a:rPr lang="ru-RU" altLang="en-US" sz="3600" smtClean="0">
                <a:solidFill>
                  <a:srgbClr val="1818FF"/>
                </a:solidFill>
                <a:latin typeface="Arial Black" panose="020B0A04020102020204" pitchFamily="34" charset="0"/>
              </a:rPr>
              <a:pPr>
                <a:spcBef>
                  <a:spcPct val="0"/>
                </a:spcBef>
                <a:buClrTx/>
                <a:buSzTx/>
                <a:buFontTx/>
                <a:buNone/>
              </a:pPr>
              <a:t>5</a:t>
            </a:fld>
            <a:endParaRPr lang="ru-RU" altLang="en-US" sz="3600" smtClean="0">
              <a:solidFill>
                <a:srgbClr val="1818FF"/>
              </a:solidFill>
              <a:latin typeface="Arial Black" panose="020B0A04020102020204" pitchFamily="34" charset="0"/>
            </a:endParaRPr>
          </a:p>
        </p:txBody>
      </p:sp>
      <p:pic>
        <p:nvPicPr>
          <p:cNvPr id="14339" name="Рисунок 10" descr="http://www.its.kpi.ua/Pictures/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0"/>
            <a:ext cx="9699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1187450" y="6237288"/>
            <a:ext cx="7777163" cy="0"/>
          </a:xfrm>
          <a:prstGeom prst="line">
            <a:avLst/>
          </a:prstGeom>
        </p:spPr>
        <p:style>
          <a:lnRef idx="1">
            <a:schemeClr val="accent1"/>
          </a:lnRef>
          <a:fillRef idx="0">
            <a:schemeClr val="accent1"/>
          </a:fillRef>
          <a:effectRef idx="0">
            <a:schemeClr val="accent1"/>
          </a:effectRef>
          <a:fontRef idx="minor">
            <a:schemeClr val="tx1"/>
          </a:fontRef>
        </p:style>
      </p:cxnSp>
      <p:sp>
        <p:nvSpPr>
          <p:cNvPr id="14341" name="TextBox 9"/>
          <p:cNvSpPr txBox="1">
            <a:spLocks noChangeArrowheads="1"/>
          </p:cNvSpPr>
          <p:nvPr/>
        </p:nvSpPr>
        <p:spPr bwMode="auto">
          <a:xfrm>
            <a:off x="468313" y="549275"/>
            <a:ext cx="813593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800" dirty="0"/>
              <a:t>1. </a:t>
            </a:r>
            <a:r>
              <a:rPr lang="en-US" sz="2800" dirty="0">
                <a:ea typeface="Calibri" panose="020F0502020204030204" pitchFamily="34" charset="0"/>
                <a:cs typeface="Times New Roman" panose="02020603050405020304" pitchFamily="18" charset="0"/>
              </a:rPr>
              <a:t>Artificial Intelligence Defined 5G Radio Access </a:t>
            </a:r>
            <a:r>
              <a:rPr lang="en-US" sz="2800" dirty="0" smtClean="0">
                <a:ea typeface="Calibri" panose="020F0502020204030204" pitchFamily="34" charset="0"/>
                <a:cs typeface="Times New Roman" panose="02020603050405020304" pitchFamily="18" charset="0"/>
              </a:rPr>
              <a:t>Networks</a:t>
            </a:r>
            <a:r>
              <a:rPr lang="en-US" altLang="en-US" sz="2800" dirty="0" smtClean="0"/>
              <a:t>(2/2)</a:t>
            </a:r>
            <a:endParaRPr lang="en-US" altLang="en-US" sz="2800" b="1" dirty="0"/>
          </a:p>
        </p:txBody>
      </p:sp>
      <p:pic>
        <p:nvPicPr>
          <p:cNvPr id="6" name="Picture 5"/>
          <p:cNvPicPr>
            <a:picLocks noChangeAspect="1"/>
          </p:cNvPicPr>
          <p:nvPr/>
        </p:nvPicPr>
        <p:blipFill>
          <a:blip r:embed="rId4"/>
          <a:stretch>
            <a:fillRect/>
          </a:stretch>
        </p:blipFill>
        <p:spPr>
          <a:xfrm>
            <a:off x="3435576" y="1699406"/>
            <a:ext cx="5708424" cy="3509442"/>
          </a:xfrm>
          <a:prstGeom prst="rect">
            <a:avLst/>
          </a:prstGeom>
        </p:spPr>
      </p:pic>
      <p:sp>
        <p:nvSpPr>
          <p:cNvPr id="10" name="Rectangle 9"/>
          <p:cNvSpPr/>
          <p:nvPr/>
        </p:nvSpPr>
        <p:spPr>
          <a:xfrm>
            <a:off x="250825" y="1856969"/>
            <a:ext cx="2881015" cy="2862194"/>
          </a:xfrm>
          <a:prstGeom prst="rect">
            <a:avLst/>
          </a:prstGeom>
        </p:spPr>
        <p:txBody>
          <a:bodyPr wrap="square">
            <a:spAutoFit/>
          </a:bodyPr>
          <a:lstStyle/>
          <a:p>
            <a:pPr marL="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The complexity of 5G context and the power of AI allow rethinking cellular communications.</a:t>
            </a:r>
          </a:p>
          <a:p>
            <a:pPr marL="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Figure 2 shows the critical 5G use cases and the application of different types of neural networks as key 5G enablers.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Номер слайда 5"/>
          <p:cNvSpPr>
            <a:spLocks noGrp="1"/>
          </p:cNvSpPr>
          <p:nvPr>
            <p:ph type="sldNum" sz="quarter" idx="11"/>
          </p:nvPr>
        </p:nvSpPr>
        <p:spPr>
          <a:xfrm>
            <a:off x="7658100" y="6237288"/>
            <a:ext cx="1377950" cy="5667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2DB77EE-47F6-40B9-8C5C-7196468F1CC8}" type="slidenum">
              <a:rPr lang="ru-RU" altLang="en-US" sz="3600" smtClean="0">
                <a:solidFill>
                  <a:srgbClr val="1818FF"/>
                </a:solidFill>
                <a:latin typeface="Arial Black" panose="020B0A04020102020204" pitchFamily="34" charset="0"/>
              </a:rPr>
              <a:pPr>
                <a:spcBef>
                  <a:spcPct val="0"/>
                </a:spcBef>
                <a:buClrTx/>
                <a:buSzTx/>
                <a:buFontTx/>
                <a:buNone/>
              </a:pPr>
              <a:t>6</a:t>
            </a:fld>
            <a:endParaRPr lang="ru-RU" altLang="en-US" sz="3600" smtClean="0">
              <a:solidFill>
                <a:srgbClr val="1818FF"/>
              </a:solidFill>
              <a:latin typeface="Arial Black" panose="020B0A04020102020204" pitchFamily="34" charset="0"/>
            </a:endParaRPr>
          </a:p>
        </p:txBody>
      </p:sp>
      <p:pic>
        <p:nvPicPr>
          <p:cNvPr id="16387" name="Рисунок 10" descr="http://www.its.kpi.ua/Pictures/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0"/>
            <a:ext cx="9699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1187450" y="6237288"/>
            <a:ext cx="7777163" cy="0"/>
          </a:xfrm>
          <a:prstGeom prst="line">
            <a:avLst/>
          </a:prstGeom>
        </p:spPr>
        <p:style>
          <a:lnRef idx="1">
            <a:schemeClr val="accent1"/>
          </a:lnRef>
          <a:fillRef idx="0">
            <a:schemeClr val="accent1"/>
          </a:fillRef>
          <a:effectRef idx="0">
            <a:schemeClr val="accent1"/>
          </a:effectRef>
          <a:fontRef idx="minor">
            <a:schemeClr val="tx1"/>
          </a:fontRef>
        </p:style>
      </p:cxnSp>
      <p:sp>
        <p:nvSpPr>
          <p:cNvPr id="16389" name="TextBox 9"/>
          <p:cNvSpPr txBox="1">
            <a:spLocks noChangeArrowheads="1"/>
          </p:cNvSpPr>
          <p:nvPr/>
        </p:nvSpPr>
        <p:spPr bwMode="auto">
          <a:xfrm>
            <a:off x="35497" y="549275"/>
            <a:ext cx="910850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800" dirty="0" smtClean="0"/>
              <a:t>2</a:t>
            </a:r>
            <a:r>
              <a:rPr lang="en-US" altLang="en-US" sz="2800" dirty="0"/>
              <a:t>. Multi-Hop Wireless Transmission in </a:t>
            </a:r>
            <a:r>
              <a:rPr lang="en-US" altLang="en-US" sz="2800" dirty="0" smtClean="0"/>
              <a:t>Multi-Band</a:t>
            </a:r>
            <a:r>
              <a:rPr lang="uk-UA" altLang="en-US" sz="2800" dirty="0" smtClean="0"/>
              <a:t> </a:t>
            </a:r>
            <a:r>
              <a:rPr lang="en-US" altLang="en-US" sz="2800" dirty="0" smtClean="0"/>
              <a:t>WLAN </a:t>
            </a:r>
            <a:r>
              <a:rPr lang="en-US" altLang="en-US" sz="2800" dirty="0"/>
              <a:t>Systems: Proposal and Future Perspective </a:t>
            </a:r>
            <a:r>
              <a:rPr lang="en-US" altLang="en-US" sz="2800" dirty="0" smtClean="0"/>
              <a:t>(</a:t>
            </a:r>
            <a:r>
              <a:rPr lang="en-US" altLang="en-US" sz="2800" dirty="0"/>
              <a:t>1/3</a:t>
            </a:r>
            <a:r>
              <a:rPr lang="en-US" altLang="en-US" sz="2800" dirty="0" smtClean="0"/>
              <a:t>)</a:t>
            </a:r>
            <a:endParaRPr lang="en-US" altLang="en-US" sz="2000" b="1" i="1" dirty="0"/>
          </a:p>
        </p:txBody>
      </p:sp>
      <p:sp>
        <p:nvSpPr>
          <p:cNvPr id="3" name="Rectangle 2"/>
          <p:cNvSpPr/>
          <p:nvPr/>
        </p:nvSpPr>
        <p:spPr>
          <a:xfrm>
            <a:off x="250825" y="1557338"/>
            <a:ext cx="8569325" cy="1938992"/>
          </a:xfrm>
          <a:prstGeom prst="rect">
            <a:avLst/>
          </a:prstGeom>
        </p:spPr>
        <p:txBody>
          <a:bodyPr>
            <a:spAutoFit/>
          </a:bodyPr>
          <a:lstStyle/>
          <a:p>
            <a:r>
              <a:rPr lang="en-US" sz="2400" dirty="0" smtClean="0"/>
              <a:t>	During </a:t>
            </a:r>
            <a:r>
              <a:rPr lang="en-US" sz="2400" b="1" dirty="0"/>
              <a:t>multi-hop </a:t>
            </a:r>
            <a:r>
              <a:rPr lang="en-US" sz="2400" b="1" dirty="0" smtClean="0"/>
              <a:t>transmissions </a:t>
            </a:r>
            <a:r>
              <a:rPr lang="en-US" sz="2400" dirty="0" smtClean="0"/>
              <a:t>in </a:t>
            </a:r>
            <a:r>
              <a:rPr lang="en-US" sz="2400" dirty="0"/>
              <a:t>such multi-band WLANs, the relay </a:t>
            </a:r>
            <a:r>
              <a:rPr lang="en-US" sz="2400" dirty="0" smtClean="0"/>
              <a:t>node experiences a significant </a:t>
            </a:r>
            <a:r>
              <a:rPr lang="en-US" sz="2400" b="1" dirty="0" smtClean="0"/>
              <a:t>increase in delay </a:t>
            </a:r>
            <a:r>
              <a:rPr lang="en-US" sz="2400" dirty="0" smtClean="0"/>
              <a:t>and </a:t>
            </a:r>
            <a:r>
              <a:rPr lang="en-US" sz="2400" b="1" dirty="0" smtClean="0"/>
              <a:t>loss</a:t>
            </a:r>
            <a:r>
              <a:rPr lang="en-US" sz="2400" dirty="0" smtClean="0"/>
              <a:t> of data frames. This happens because of the </a:t>
            </a:r>
            <a:r>
              <a:rPr lang="en-US" sz="2400" b="1" dirty="0" smtClean="0"/>
              <a:t>difference of link rates </a:t>
            </a:r>
            <a:r>
              <a:rPr lang="en-US" sz="2400" dirty="0" smtClean="0"/>
              <a:t>between the receiving and sending sides of the relay node.</a:t>
            </a:r>
          </a:p>
        </p:txBody>
      </p:sp>
      <p:pic>
        <p:nvPicPr>
          <p:cNvPr id="9" name="Picture 8"/>
          <p:cNvPicPr>
            <a:picLocks noChangeAspect="1"/>
          </p:cNvPicPr>
          <p:nvPr/>
        </p:nvPicPr>
        <p:blipFill>
          <a:blip r:embed="rId4"/>
          <a:stretch>
            <a:fillRect/>
          </a:stretch>
        </p:blipFill>
        <p:spPr>
          <a:xfrm>
            <a:off x="987945" y="3429000"/>
            <a:ext cx="7162801" cy="293607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Номер слайда 5"/>
          <p:cNvSpPr>
            <a:spLocks noGrp="1"/>
          </p:cNvSpPr>
          <p:nvPr>
            <p:ph type="sldNum" sz="quarter" idx="11"/>
          </p:nvPr>
        </p:nvSpPr>
        <p:spPr>
          <a:xfrm>
            <a:off x="7658100" y="6237288"/>
            <a:ext cx="1377950" cy="5667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7DD58D2-F2D4-4077-991F-AAA699439CC8}" type="slidenum">
              <a:rPr lang="ru-RU" altLang="en-US" sz="3600" smtClean="0">
                <a:solidFill>
                  <a:srgbClr val="1818FF"/>
                </a:solidFill>
                <a:latin typeface="Arial Black" panose="020B0A04020102020204" pitchFamily="34" charset="0"/>
              </a:rPr>
              <a:pPr>
                <a:spcBef>
                  <a:spcPct val="0"/>
                </a:spcBef>
                <a:buClrTx/>
                <a:buSzTx/>
                <a:buFontTx/>
                <a:buNone/>
              </a:pPr>
              <a:t>7</a:t>
            </a:fld>
            <a:endParaRPr lang="ru-RU" altLang="en-US" sz="3600" smtClean="0">
              <a:solidFill>
                <a:srgbClr val="1818FF"/>
              </a:solidFill>
              <a:latin typeface="Arial Black" panose="020B0A04020102020204" pitchFamily="34" charset="0"/>
            </a:endParaRPr>
          </a:p>
        </p:txBody>
      </p:sp>
      <p:pic>
        <p:nvPicPr>
          <p:cNvPr id="18435" name="Рисунок 10" descr="http://www.its.kpi.ua/Pictures/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0"/>
            <a:ext cx="9699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1187450" y="6237288"/>
            <a:ext cx="7777163" cy="0"/>
          </a:xfrm>
          <a:prstGeom prst="line">
            <a:avLst/>
          </a:prstGeom>
        </p:spPr>
        <p:style>
          <a:lnRef idx="1">
            <a:schemeClr val="accent1"/>
          </a:lnRef>
          <a:fillRef idx="0">
            <a:schemeClr val="accent1"/>
          </a:fillRef>
          <a:effectRef idx="0">
            <a:schemeClr val="accent1"/>
          </a:effectRef>
          <a:fontRef idx="minor">
            <a:schemeClr val="tx1"/>
          </a:fontRef>
        </p:style>
      </p:cxnSp>
      <p:sp>
        <p:nvSpPr>
          <p:cNvPr id="18437" name="TextBox 9"/>
          <p:cNvSpPr txBox="1">
            <a:spLocks noChangeArrowheads="1"/>
          </p:cNvSpPr>
          <p:nvPr/>
        </p:nvSpPr>
        <p:spPr bwMode="auto">
          <a:xfrm>
            <a:off x="251521" y="549275"/>
            <a:ext cx="889248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800" dirty="0"/>
              <a:t>2. Multi-Hop Wireless Transmission in Multi-Band</a:t>
            </a:r>
          </a:p>
          <a:p>
            <a:pPr algn="ctr" eaLnBrk="1" hangingPunct="1">
              <a:spcBef>
                <a:spcPct val="0"/>
              </a:spcBef>
              <a:buClrTx/>
              <a:buSzTx/>
              <a:buFontTx/>
              <a:buNone/>
            </a:pPr>
            <a:r>
              <a:rPr lang="en-US" altLang="en-US" sz="2800" dirty="0"/>
              <a:t>WLAN Systems: Proposal and Future Perspective </a:t>
            </a:r>
            <a:r>
              <a:rPr lang="en-US" altLang="en-US" sz="2800" dirty="0" smtClean="0"/>
              <a:t>(2/3</a:t>
            </a:r>
            <a:r>
              <a:rPr lang="en-US" altLang="en-US" sz="2800" dirty="0"/>
              <a:t>)</a:t>
            </a:r>
            <a:endParaRPr lang="en-US" altLang="en-US" sz="2000" b="1" i="1" dirty="0"/>
          </a:p>
        </p:txBody>
      </p:sp>
      <p:sp>
        <p:nvSpPr>
          <p:cNvPr id="3" name="Rectangle 2"/>
          <p:cNvSpPr/>
          <p:nvPr/>
        </p:nvSpPr>
        <p:spPr>
          <a:xfrm>
            <a:off x="468313" y="1628800"/>
            <a:ext cx="4247704" cy="3970318"/>
          </a:xfrm>
          <a:prstGeom prst="rect">
            <a:avLst/>
          </a:prstGeom>
        </p:spPr>
        <p:txBody>
          <a:bodyPr wrap="square">
            <a:spAutoFit/>
          </a:bodyPr>
          <a:lstStyle/>
          <a:p>
            <a:r>
              <a:rPr lang="en-US" dirty="0"/>
              <a:t>In order to address this problem, </a:t>
            </a:r>
            <a:r>
              <a:rPr lang="en-US" b="1" dirty="0"/>
              <a:t>the channel conditions </a:t>
            </a:r>
            <a:r>
              <a:rPr lang="en-US" dirty="0"/>
              <a:t>are considered of each band </a:t>
            </a:r>
            <a:r>
              <a:rPr lang="en-US" b="1" dirty="0"/>
              <a:t>on either side of the relay</a:t>
            </a:r>
            <a:r>
              <a:rPr lang="en-US" dirty="0"/>
              <a:t>. Accordingly, </a:t>
            </a:r>
            <a:r>
              <a:rPr lang="en-US" b="1" dirty="0"/>
              <a:t>the</a:t>
            </a:r>
            <a:r>
              <a:rPr lang="en-US" dirty="0"/>
              <a:t> </a:t>
            </a:r>
            <a:r>
              <a:rPr lang="en-US" b="1" dirty="0"/>
              <a:t>receiving and sending rates</a:t>
            </a:r>
            <a:r>
              <a:rPr lang="en-US" dirty="0"/>
              <a:t> at the relay node </a:t>
            </a:r>
            <a:r>
              <a:rPr lang="en-US" b="1" dirty="0"/>
              <a:t>are measured and calculated</a:t>
            </a:r>
            <a:r>
              <a:rPr lang="en-US" dirty="0"/>
              <a:t>, respectively.</a:t>
            </a:r>
          </a:p>
          <a:p>
            <a:r>
              <a:rPr lang="en-US" dirty="0"/>
              <a:t>Based on the </a:t>
            </a:r>
            <a:r>
              <a:rPr lang="en-US" dirty="0" smtClean="0"/>
              <a:t>measurements, </a:t>
            </a:r>
            <a:r>
              <a:rPr lang="en-US" dirty="0"/>
              <a:t>proposed an </a:t>
            </a:r>
            <a:r>
              <a:rPr lang="en-US" b="1" dirty="0"/>
              <a:t>algorithm</a:t>
            </a:r>
            <a:r>
              <a:rPr lang="en-US" dirty="0"/>
              <a:t> </a:t>
            </a:r>
            <a:r>
              <a:rPr lang="en-US" b="1" dirty="0"/>
              <a:t>for the relay node </a:t>
            </a:r>
            <a:r>
              <a:rPr lang="en-US" dirty="0"/>
              <a:t>to determine </a:t>
            </a:r>
            <a:r>
              <a:rPr lang="en-US" b="1" dirty="0"/>
              <a:t>the optimal coding rate </a:t>
            </a:r>
            <a:r>
              <a:rPr lang="en-US" dirty="0"/>
              <a:t>and</a:t>
            </a:r>
            <a:r>
              <a:rPr lang="en-US" b="1" dirty="0"/>
              <a:t> modulation method</a:t>
            </a:r>
            <a:r>
              <a:rPr lang="en-US" dirty="0"/>
              <a:t> so as to </a:t>
            </a:r>
            <a:r>
              <a:rPr lang="en-US" b="1" dirty="0"/>
              <a:t>dynamically control the best band and channel selection</a:t>
            </a:r>
            <a:r>
              <a:rPr lang="en-US" dirty="0"/>
              <a:t> for the sending side.</a:t>
            </a:r>
          </a:p>
        </p:txBody>
      </p:sp>
      <p:pic>
        <p:nvPicPr>
          <p:cNvPr id="7" name="Picture 6"/>
          <p:cNvPicPr>
            <a:picLocks noChangeAspect="1"/>
          </p:cNvPicPr>
          <p:nvPr/>
        </p:nvPicPr>
        <p:blipFill>
          <a:blip r:embed="rId4"/>
          <a:stretch>
            <a:fillRect/>
          </a:stretch>
        </p:blipFill>
        <p:spPr>
          <a:xfrm>
            <a:off x="5081711" y="1388678"/>
            <a:ext cx="3803684" cy="4842879"/>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Номер слайда 5"/>
          <p:cNvSpPr>
            <a:spLocks noGrp="1"/>
          </p:cNvSpPr>
          <p:nvPr>
            <p:ph type="sldNum" sz="quarter" idx="11"/>
          </p:nvPr>
        </p:nvSpPr>
        <p:spPr>
          <a:xfrm>
            <a:off x="7658100" y="6237288"/>
            <a:ext cx="1377950" cy="5667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02B9E37-1088-414F-9D01-684BF87AA814}" type="slidenum">
              <a:rPr lang="ru-RU" altLang="en-US" sz="3600" smtClean="0">
                <a:solidFill>
                  <a:srgbClr val="1818FF"/>
                </a:solidFill>
                <a:latin typeface="Arial Black" panose="020B0A04020102020204" pitchFamily="34" charset="0"/>
              </a:rPr>
              <a:pPr>
                <a:spcBef>
                  <a:spcPct val="0"/>
                </a:spcBef>
                <a:buClrTx/>
                <a:buSzTx/>
                <a:buFontTx/>
                <a:buNone/>
              </a:pPr>
              <a:t>8</a:t>
            </a:fld>
            <a:endParaRPr lang="ru-RU" altLang="en-US" sz="3600" smtClean="0">
              <a:solidFill>
                <a:srgbClr val="1818FF"/>
              </a:solidFill>
              <a:latin typeface="Arial Black" panose="020B0A04020102020204" pitchFamily="34" charset="0"/>
            </a:endParaRPr>
          </a:p>
        </p:txBody>
      </p:sp>
      <p:pic>
        <p:nvPicPr>
          <p:cNvPr id="20483" name="Рисунок 10" descr="http://www.its.kpi.ua/Pictures/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0"/>
            <a:ext cx="9699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1187450" y="6237288"/>
            <a:ext cx="7777163" cy="0"/>
          </a:xfrm>
          <a:prstGeom prst="line">
            <a:avLst/>
          </a:prstGeom>
        </p:spPr>
        <p:style>
          <a:lnRef idx="1">
            <a:schemeClr val="accent1"/>
          </a:lnRef>
          <a:fillRef idx="0">
            <a:schemeClr val="accent1"/>
          </a:fillRef>
          <a:effectRef idx="0">
            <a:schemeClr val="accent1"/>
          </a:effectRef>
          <a:fontRef idx="minor">
            <a:schemeClr val="tx1"/>
          </a:fontRef>
        </p:style>
      </p:cxnSp>
      <p:sp>
        <p:nvSpPr>
          <p:cNvPr id="20485" name="TextBox 9"/>
          <p:cNvSpPr txBox="1">
            <a:spLocks noChangeArrowheads="1"/>
          </p:cNvSpPr>
          <p:nvPr/>
        </p:nvSpPr>
        <p:spPr bwMode="auto">
          <a:xfrm>
            <a:off x="160338" y="549275"/>
            <a:ext cx="898366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800" dirty="0"/>
              <a:t>2. Multi-Hop Wireless Transmission in Multi-Band</a:t>
            </a:r>
          </a:p>
          <a:p>
            <a:pPr algn="ctr" eaLnBrk="1" hangingPunct="1">
              <a:spcBef>
                <a:spcPct val="0"/>
              </a:spcBef>
              <a:buClrTx/>
              <a:buSzTx/>
              <a:buFontTx/>
              <a:buNone/>
            </a:pPr>
            <a:r>
              <a:rPr lang="en-US" altLang="en-US" sz="2800" dirty="0"/>
              <a:t>WLAN Systems: Proposal and Future Perspective </a:t>
            </a:r>
            <a:r>
              <a:rPr lang="en-US" altLang="en-US" sz="2800" dirty="0" smtClean="0"/>
              <a:t>(3/3</a:t>
            </a:r>
            <a:r>
              <a:rPr lang="en-US" altLang="en-US" sz="2800" dirty="0"/>
              <a:t>)</a:t>
            </a:r>
            <a:endParaRPr lang="en-US" altLang="en-US" sz="2000" b="1" i="1" dirty="0"/>
          </a:p>
        </p:txBody>
      </p:sp>
      <p:sp>
        <p:nvSpPr>
          <p:cNvPr id="2" name="Rectangle 1"/>
          <p:cNvSpPr/>
          <p:nvPr/>
        </p:nvSpPr>
        <p:spPr>
          <a:xfrm>
            <a:off x="402259" y="1405824"/>
            <a:ext cx="8464202" cy="1477328"/>
          </a:xfrm>
          <a:prstGeom prst="rect">
            <a:avLst/>
          </a:prstGeom>
        </p:spPr>
        <p:txBody>
          <a:bodyPr wrap="square">
            <a:spAutoFit/>
          </a:bodyPr>
          <a:lstStyle/>
          <a:p>
            <a:pPr algn="just"/>
            <a:r>
              <a:rPr lang="en-US" dirty="0" smtClean="0">
                <a:latin typeface="+mj-lt"/>
              </a:rPr>
              <a:t>	If </a:t>
            </a:r>
            <a:r>
              <a:rPr lang="en-US" dirty="0">
                <a:latin typeface="+mj-lt"/>
              </a:rPr>
              <a:t>a channel on </a:t>
            </a:r>
            <a:r>
              <a:rPr lang="en-US" b="1" dirty="0">
                <a:latin typeface="+mj-lt"/>
              </a:rPr>
              <a:t>any band </a:t>
            </a:r>
            <a:r>
              <a:rPr lang="en-US" dirty="0">
                <a:latin typeface="+mj-lt"/>
              </a:rPr>
              <a:t>is </a:t>
            </a:r>
            <a:r>
              <a:rPr lang="en-US" b="1" dirty="0">
                <a:latin typeface="+mj-lt"/>
              </a:rPr>
              <a:t>busy</a:t>
            </a:r>
            <a:r>
              <a:rPr lang="en-US" dirty="0">
                <a:latin typeface="+mj-lt"/>
              </a:rPr>
              <a:t>, the multi-band WLAN can use </a:t>
            </a:r>
            <a:r>
              <a:rPr lang="en-US" b="1" dirty="0">
                <a:latin typeface="+mj-lt"/>
              </a:rPr>
              <a:t>available channels found by multi-band </a:t>
            </a:r>
            <a:r>
              <a:rPr lang="en-US" dirty="0">
                <a:latin typeface="+mj-lt"/>
              </a:rPr>
              <a:t>sensing on other bands, while </a:t>
            </a:r>
            <a:r>
              <a:rPr lang="en-US" b="1" dirty="0">
                <a:latin typeface="+mj-lt"/>
              </a:rPr>
              <a:t>legacy</a:t>
            </a:r>
            <a:r>
              <a:rPr lang="en-US" dirty="0">
                <a:latin typeface="+mj-lt"/>
              </a:rPr>
              <a:t> </a:t>
            </a:r>
            <a:r>
              <a:rPr lang="en-US" b="1" dirty="0">
                <a:latin typeface="+mj-lt"/>
              </a:rPr>
              <a:t>terminals</a:t>
            </a:r>
            <a:r>
              <a:rPr lang="en-US" dirty="0">
                <a:latin typeface="+mj-lt"/>
              </a:rPr>
              <a:t> </a:t>
            </a:r>
            <a:r>
              <a:rPr lang="en-US" b="1" dirty="0">
                <a:latin typeface="+mj-lt"/>
              </a:rPr>
              <a:t>miss </a:t>
            </a:r>
            <a:r>
              <a:rPr lang="en-US" dirty="0">
                <a:latin typeface="+mj-lt"/>
              </a:rPr>
              <a:t>them. As a result, the multi-band WLAN can </a:t>
            </a:r>
            <a:r>
              <a:rPr lang="en-US" b="1" dirty="0">
                <a:latin typeface="+mj-lt"/>
              </a:rPr>
              <a:t>densely utilize </a:t>
            </a:r>
            <a:r>
              <a:rPr lang="en-US" dirty="0">
                <a:latin typeface="+mj-lt"/>
              </a:rPr>
              <a:t>the </a:t>
            </a:r>
            <a:r>
              <a:rPr lang="en-US" b="1" dirty="0">
                <a:latin typeface="+mj-lt"/>
              </a:rPr>
              <a:t>spectral idle resources </a:t>
            </a:r>
            <a:r>
              <a:rPr lang="en-US" dirty="0">
                <a:latin typeface="+mj-lt"/>
              </a:rPr>
              <a:t>scattered across multiple bands, and therefore it can </a:t>
            </a:r>
            <a:r>
              <a:rPr lang="en-US" b="1" dirty="0">
                <a:latin typeface="+mj-lt"/>
              </a:rPr>
              <a:t>improve</a:t>
            </a:r>
            <a:r>
              <a:rPr lang="en-US" dirty="0">
                <a:latin typeface="+mj-lt"/>
              </a:rPr>
              <a:t> </a:t>
            </a:r>
            <a:r>
              <a:rPr lang="en-US" b="1" dirty="0">
                <a:latin typeface="+mj-lt"/>
              </a:rPr>
              <a:t>the spectral efficiency </a:t>
            </a:r>
          </a:p>
        </p:txBody>
      </p:sp>
      <p:pic>
        <p:nvPicPr>
          <p:cNvPr id="3" name="Picture 2"/>
          <p:cNvPicPr>
            <a:picLocks noChangeAspect="1"/>
          </p:cNvPicPr>
          <p:nvPr/>
        </p:nvPicPr>
        <p:blipFill>
          <a:blip r:embed="rId4"/>
          <a:stretch>
            <a:fillRect/>
          </a:stretch>
        </p:blipFill>
        <p:spPr>
          <a:xfrm>
            <a:off x="261294" y="2822679"/>
            <a:ext cx="4431507" cy="3492319"/>
          </a:xfrm>
          <a:prstGeom prst="rect">
            <a:avLst/>
          </a:prstGeom>
        </p:spPr>
      </p:pic>
      <p:pic>
        <p:nvPicPr>
          <p:cNvPr id="4" name="Picture 3"/>
          <p:cNvPicPr>
            <a:picLocks noChangeAspect="1"/>
          </p:cNvPicPr>
          <p:nvPr/>
        </p:nvPicPr>
        <p:blipFill>
          <a:blip r:embed="rId5"/>
          <a:stretch>
            <a:fillRect/>
          </a:stretch>
        </p:blipFill>
        <p:spPr>
          <a:xfrm>
            <a:off x="4730652" y="2822679"/>
            <a:ext cx="4135809" cy="339348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Номер слайда 5"/>
          <p:cNvSpPr>
            <a:spLocks noGrp="1"/>
          </p:cNvSpPr>
          <p:nvPr>
            <p:ph type="sldNum" sz="quarter" idx="11"/>
          </p:nvPr>
        </p:nvSpPr>
        <p:spPr>
          <a:xfrm>
            <a:off x="7658100" y="6237288"/>
            <a:ext cx="1377950" cy="5667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F9221B7-5596-47DC-9E33-4C8F65D2E4F2}" type="slidenum">
              <a:rPr lang="ru-RU" altLang="en-US" sz="3600" smtClean="0">
                <a:solidFill>
                  <a:srgbClr val="1818FF"/>
                </a:solidFill>
                <a:latin typeface="Arial Black" panose="020B0A04020102020204" pitchFamily="34" charset="0"/>
              </a:rPr>
              <a:pPr>
                <a:spcBef>
                  <a:spcPct val="0"/>
                </a:spcBef>
                <a:buClrTx/>
                <a:buSzTx/>
                <a:buFontTx/>
                <a:buNone/>
              </a:pPr>
              <a:t>9</a:t>
            </a:fld>
            <a:endParaRPr lang="ru-RU" altLang="en-US" sz="3600" smtClean="0">
              <a:solidFill>
                <a:srgbClr val="1818FF"/>
              </a:solidFill>
              <a:latin typeface="Arial Black" panose="020B0A04020102020204" pitchFamily="34" charset="0"/>
            </a:endParaRPr>
          </a:p>
        </p:txBody>
      </p:sp>
      <p:pic>
        <p:nvPicPr>
          <p:cNvPr id="22532" name="Рисунок 10" descr="http://www.its.kpi.ua/Pictures/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0"/>
            <a:ext cx="9699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1187450" y="6237288"/>
            <a:ext cx="7777163" cy="0"/>
          </a:xfrm>
          <a:prstGeom prst="line">
            <a:avLst/>
          </a:prstGeom>
        </p:spPr>
        <p:style>
          <a:lnRef idx="1">
            <a:schemeClr val="accent1"/>
          </a:lnRef>
          <a:fillRef idx="0">
            <a:schemeClr val="accent1"/>
          </a:fillRef>
          <a:effectRef idx="0">
            <a:schemeClr val="accent1"/>
          </a:effectRef>
          <a:fontRef idx="minor">
            <a:schemeClr val="tx1"/>
          </a:fontRef>
        </p:style>
      </p:cxnSp>
      <p:sp>
        <p:nvSpPr>
          <p:cNvPr id="22534" name="TextBox 9"/>
          <p:cNvSpPr txBox="1">
            <a:spLocks noChangeArrowheads="1"/>
          </p:cNvSpPr>
          <p:nvPr/>
        </p:nvSpPr>
        <p:spPr bwMode="auto">
          <a:xfrm>
            <a:off x="468313" y="549275"/>
            <a:ext cx="81359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800" dirty="0"/>
              <a:t>3. </a:t>
            </a:r>
            <a:r>
              <a:rPr lang="en-US" sz="2800" dirty="0"/>
              <a:t>The Future of </a:t>
            </a:r>
            <a:r>
              <a:rPr lang="en-US" sz="2800" dirty="0" err="1" smtClean="0"/>
              <a:t>IoT</a:t>
            </a:r>
            <a:r>
              <a:rPr lang="en-US" sz="2800" dirty="0" smtClean="0"/>
              <a:t> </a:t>
            </a:r>
            <a:r>
              <a:rPr lang="en-US" altLang="en-US" sz="2800" dirty="0" smtClean="0"/>
              <a:t>(1/3)</a:t>
            </a:r>
            <a:endParaRPr lang="en-US" altLang="en-US" sz="2800" dirty="0"/>
          </a:p>
        </p:txBody>
      </p:sp>
      <p:sp>
        <p:nvSpPr>
          <p:cNvPr id="6" name="Rectangle 5"/>
          <p:cNvSpPr/>
          <p:nvPr/>
        </p:nvSpPr>
        <p:spPr>
          <a:xfrm>
            <a:off x="179512" y="2388354"/>
            <a:ext cx="3096344" cy="369332"/>
          </a:xfrm>
          <a:prstGeom prst="rect">
            <a:avLst/>
          </a:prstGeom>
        </p:spPr>
        <p:txBody>
          <a:bodyPr wrap="square">
            <a:spAutoFit/>
          </a:bodyPr>
          <a:lstStyle/>
          <a:p>
            <a:pPr algn="just"/>
            <a:r>
              <a:rPr lang="en-US" dirty="0" smtClean="0"/>
              <a:t>.</a:t>
            </a:r>
            <a:endParaRPr lang="en-US" dirty="0"/>
          </a:p>
        </p:txBody>
      </p:sp>
      <p:pic>
        <p:nvPicPr>
          <p:cNvPr id="14" name="Рисунок 10" descr="http://www.its.kpi.ua/Pictures/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0"/>
            <a:ext cx="9699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a:xfrm>
            <a:off x="1187450" y="6237288"/>
            <a:ext cx="7777163"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
          <p:cNvSpPr>
            <a:spLocks noChangeArrowheads="1"/>
          </p:cNvSpPr>
          <p:nvPr/>
        </p:nvSpPr>
        <p:spPr bwMode="auto">
          <a:xfrm>
            <a:off x="278954" y="2176974"/>
            <a:ext cx="8351837" cy="367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07000"/>
              </a:lnSpc>
            </a:pPr>
            <a:r>
              <a:rPr lang="en-US" b="1" dirty="0"/>
              <a:t>How Will </a:t>
            </a:r>
            <a:r>
              <a:rPr lang="en-US" b="1" dirty="0" err="1"/>
              <a:t>Blockchain</a:t>
            </a:r>
            <a:r>
              <a:rPr lang="en-US" b="1" dirty="0"/>
              <a:t> Change </a:t>
            </a:r>
            <a:r>
              <a:rPr lang="en-US" b="1" dirty="0" err="1"/>
              <a:t>IoT</a:t>
            </a:r>
            <a:r>
              <a:rPr lang="en-US" b="1" dirty="0"/>
              <a:t>?</a:t>
            </a:r>
            <a:endParaRPr lang="en-US" altLang="en-US" b="1" i="1" dirty="0">
              <a:latin typeface="Optima-Regular"/>
              <a:ea typeface="Calibri" panose="020F0502020204030204" pitchFamily="34" charset="0"/>
              <a:cs typeface="Optima-Regular"/>
            </a:endParaRPr>
          </a:p>
        </p:txBody>
      </p:sp>
      <p:sp>
        <p:nvSpPr>
          <p:cNvPr id="18" name="Rectangle 17"/>
          <p:cNvSpPr/>
          <p:nvPr/>
        </p:nvSpPr>
        <p:spPr>
          <a:xfrm>
            <a:off x="252438" y="2649394"/>
            <a:ext cx="7920012" cy="2031325"/>
          </a:xfrm>
          <a:prstGeom prst="rect">
            <a:avLst/>
          </a:prstGeom>
        </p:spPr>
        <p:txBody>
          <a:bodyPr wrap="square">
            <a:spAutoFit/>
          </a:bodyPr>
          <a:lstStyle/>
          <a:p>
            <a:r>
              <a:rPr lang="en-US" b="1" u="sng" dirty="0" err="1"/>
              <a:t>Blockchain</a:t>
            </a:r>
            <a:r>
              <a:rPr lang="en-US" dirty="0"/>
              <a:t> creates </a:t>
            </a:r>
            <a:r>
              <a:rPr lang="en-US" dirty="0" err="1"/>
              <a:t>adigital</a:t>
            </a:r>
            <a:r>
              <a:rPr lang="en-US" dirty="0"/>
              <a:t> ledger in which each transaction that is put into this ledger is encrypted, verified and signed by trusted entities. </a:t>
            </a:r>
            <a:endParaRPr lang="en-US" dirty="0" smtClean="0"/>
          </a:p>
          <a:p>
            <a:pPr marL="285750" indent="-285750">
              <a:buFont typeface="Arial" panose="020B0604020202020204" pitchFamily="34" charset="0"/>
              <a:buChar char="•"/>
            </a:pPr>
            <a:r>
              <a:rPr lang="en-US" dirty="0" smtClean="0"/>
              <a:t>each </a:t>
            </a:r>
            <a:r>
              <a:rPr lang="en-US" dirty="0"/>
              <a:t>transaction is verified and certified with cryptographic keys. </a:t>
            </a:r>
          </a:p>
          <a:p>
            <a:pPr marL="285750" indent="-285750">
              <a:buFont typeface="Arial" panose="020B0604020202020204" pitchFamily="34" charset="0"/>
              <a:buChar char="•"/>
            </a:pPr>
            <a:r>
              <a:rPr lang="en-US" dirty="0" smtClean="0"/>
              <a:t>all </a:t>
            </a:r>
            <a:r>
              <a:rPr lang="en-US" dirty="0"/>
              <a:t>old transactions are </a:t>
            </a:r>
            <a:r>
              <a:rPr lang="en-US" dirty="0" smtClean="0"/>
              <a:t>kept in </a:t>
            </a:r>
            <a:r>
              <a:rPr lang="en-US" dirty="0"/>
              <a:t>the ledger such that one can always trace back the </a:t>
            </a:r>
            <a:r>
              <a:rPr lang="en-US" dirty="0" smtClean="0"/>
              <a:t>history of </a:t>
            </a:r>
            <a:r>
              <a:rPr lang="en-US" dirty="0"/>
              <a:t>the transaction</a:t>
            </a:r>
            <a:r>
              <a:rPr lang="en-US" dirty="0" smtClean="0"/>
              <a:t>. </a:t>
            </a:r>
            <a:r>
              <a:rPr lang="en-US" dirty="0"/>
              <a:t>This creates a chain of trusted </a:t>
            </a:r>
            <a:r>
              <a:rPr lang="en-US" dirty="0" smtClean="0"/>
              <a:t>transactions that </a:t>
            </a:r>
            <a:r>
              <a:rPr lang="en-US" dirty="0"/>
              <a:t>nobody can modify without breaking the cryptographic</a:t>
            </a:r>
          </a:p>
          <a:p>
            <a:r>
              <a:rPr lang="en-US" dirty="0"/>
              <a:t>code.</a:t>
            </a:r>
          </a:p>
        </p:txBody>
      </p:sp>
      <p:pic>
        <p:nvPicPr>
          <p:cNvPr id="19" name="Picture 18"/>
          <p:cNvPicPr>
            <a:picLocks noChangeAspect="1"/>
          </p:cNvPicPr>
          <p:nvPr/>
        </p:nvPicPr>
        <p:blipFill>
          <a:blip r:embed="rId4"/>
          <a:stretch>
            <a:fillRect/>
          </a:stretch>
        </p:blipFill>
        <p:spPr>
          <a:xfrm>
            <a:off x="611560" y="4680719"/>
            <a:ext cx="6768752" cy="2088232"/>
          </a:xfrm>
          <a:prstGeom prst="rect">
            <a:avLst/>
          </a:prstGeom>
        </p:spPr>
      </p:pic>
      <p:sp>
        <p:nvSpPr>
          <p:cNvPr id="20" name="Rectangle 19"/>
          <p:cNvSpPr/>
          <p:nvPr/>
        </p:nvSpPr>
        <p:spPr>
          <a:xfrm>
            <a:off x="323528" y="1268760"/>
            <a:ext cx="8424936" cy="923330"/>
          </a:xfrm>
          <a:prstGeom prst="rect">
            <a:avLst/>
          </a:prstGeom>
        </p:spPr>
        <p:txBody>
          <a:bodyPr wrap="square">
            <a:spAutoFit/>
          </a:bodyPr>
          <a:lstStyle/>
          <a:p>
            <a:r>
              <a:rPr lang="en-US" dirty="0" err="1">
                <a:latin typeface="+mj-lt"/>
              </a:rPr>
              <a:t>IoT</a:t>
            </a:r>
            <a:r>
              <a:rPr lang="en-US" dirty="0">
                <a:latin typeface="+mj-lt"/>
              </a:rPr>
              <a:t> solutions can improve the quality of life and productivity, and also help save energy and the planet. There are recipes that we can follow to design good solutions that help us to deploy scalable </a:t>
            </a:r>
            <a:r>
              <a:rPr lang="en-US" dirty="0" err="1">
                <a:latin typeface="+mj-lt"/>
              </a:rPr>
              <a:t>IoT</a:t>
            </a:r>
            <a:r>
              <a:rPr lang="en-US" dirty="0">
                <a:latin typeface="+mj-lt"/>
              </a:rPr>
              <a:t> solutions.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ixel">
  <a:themeElements>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1_Pixel">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4A49C6CE42DBA2499EC16B4A43A22739" ma:contentTypeVersion="0" ma:contentTypeDescription="Створення нового документа." ma:contentTypeScope="" ma:versionID="e41f22bec504a08ebd32612595411f66">
  <xsd:schema xmlns:xsd="http://www.w3.org/2001/XMLSchema" xmlns:xs="http://www.w3.org/2001/XMLSchema" xmlns:p="http://schemas.microsoft.com/office/2006/metadata/properties" targetNamespace="http://schemas.microsoft.com/office/2006/metadata/properties" ma:root="true" ma:fieldsID="1c0cebb24628af8e57c4c5575463c9c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вмісту"/>
        <xsd:element ref="dc:title" minOccurs="0" maxOccurs="1" ma:index="4" ma:displayName="Заголовок"/>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170F0B9-9B08-44CC-9B71-94499AA1DA6D}"/>
</file>

<file path=customXml/itemProps2.xml><?xml version="1.0" encoding="utf-8"?>
<ds:datastoreItem xmlns:ds="http://schemas.openxmlformats.org/officeDocument/2006/customXml" ds:itemID="{519C12DB-4E95-4407-ACCA-4E6285C4E659}"/>
</file>

<file path=customXml/itemProps3.xml><?xml version="1.0" encoding="utf-8"?>
<ds:datastoreItem xmlns:ds="http://schemas.openxmlformats.org/officeDocument/2006/customXml" ds:itemID="{35FED06A-D308-4682-BE2A-5C86440873A2}"/>
</file>

<file path=docProps/app.xml><?xml version="1.0" encoding="utf-8"?>
<Properties xmlns="http://schemas.openxmlformats.org/officeDocument/2006/extended-properties" xmlns:vt="http://schemas.openxmlformats.org/officeDocument/2006/docPropsVTypes">
  <Template>Pixel</Template>
  <TotalTime>11319</TotalTime>
  <Words>5044</Words>
  <Application>Microsoft Office PowerPoint</Application>
  <PresentationFormat>On-screen Show (4:3)</PresentationFormat>
  <Paragraphs>173</Paragraphs>
  <Slides>22</Slides>
  <Notes>22</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22</vt:i4>
      </vt:variant>
    </vt:vector>
  </HeadingPairs>
  <TitlesOfParts>
    <vt:vector size="33" baseType="lpstr">
      <vt:lpstr>Arial</vt:lpstr>
      <vt:lpstr>Arial Black</vt:lpstr>
      <vt:lpstr>Arial Narrow</vt:lpstr>
      <vt:lpstr>Calibri</vt:lpstr>
      <vt:lpstr>ClassicoURW-Reg</vt:lpstr>
      <vt:lpstr>Optima-Regular</vt:lpstr>
      <vt:lpstr>Times New Roman</vt:lpstr>
      <vt:lpstr>Wingdings</vt:lpstr>
      <vt:lpstr>Pixel</vt:lpstr>
      <vt:lpstr>1_Pixel</vt:lpstr>
      <vt:lpstr>Picture</vt:lpstr>
      <vt:lpstr>Стан науки  в галузі Телекомунікацій березень 2019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BPEL</dc:title>
  <dc:creator>Иван</dc:creator>
  <cp:lastModifiedBy>Windows User</cp:lastModifiedBy>
  <cp:revision>1005</cp:revision>
  <dcterms:created xsi:type="dcterms:W3CDTF">2008-06-23T18:24:12Z</dcterms:created>
  <dcterms:modified xsi:type="dcterms:W3CDTF">2019-03-24T20:38:16Z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0x0101004A49C6CE42DBA2499EC16B4A43A22739</vt:lpwstr>
  </property>
</Properties>
</file>